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3" r:id="rId4"/>
  </p:sldMasterIdLst>
  <p:notesMasterIdLst>
    <p:notesMasterId r:id="rId22"/>
  </p:notesMasterIdLst>
  <p:sldIdLst>
    <p:sldId id="256" r:id="rId5"/>
    <p:sldId id="259" r:id="rId6"/>
    <p:sldId id="293" r:id="rId7"/>
    <p:sldId id="278" r:id="rId8"/>
    <p:sldId id="263" r:id="rId9"/>
    <p:sldId id="262" r:id="rId10"/>
    <p:sldId id="307" r:id="rId11"/>
    <p:sldId id="294" r:id="rId12"/>
    <p:sldId id="295" r:id="rId13"/>
    <p:sldId id="309" r:id="rId14"/>
    <p:sldId id="299" r:id="rId15"/>
    <p:sldId id="298" r:id="rId16"/>
    <p:sldId id="275" r:id="rId17"/>
    <p:sldId id="312" r:id="rId18"/>
    <p:sldId id="277" r:id="rId19"/>
    <p:sldId id="271" r:id="rId20"/>
    <p:sldId id="311"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ED85DB6-1572-E9D0-7391-D20DB94576CA}" name="Powell, Kelvin R SCPO USN COMNAVCRUITCOM MIL (USA)" initials="P(" userId="S::kelvin.r.powell.mil@us.navy.mil::22933322-2c17-43c2-a70b-5ab02b6482e4" providerId="AD"/>
  <p188:author id="{FC2196DD-371D-119E-A453-B719B9AC54EA}" name="Almonte, Marcelo MCPO USN NETC PENSACOLA FL (USA)" initials="A(" userId="S::marcelo.almonte.mil@us.navy.mil::6da9497a-c4c6-4b8b-a982-0c29bc2bfa3a"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Osborne, James R MCPO USN DCNO N1 (USA)" initials="OJRMUDN(" lastIdx="4" clrIdx="0">
    <p:extLst>
      <p:ext uri="{19B8F6BF-5375-455C-9EA6-DF929625EA0E}">
        <p15:presenceInfo xmlns:p15="http://schemas.microsoft.com/office/powerpoint/2012/main" userId="S-1-5-21-1801674531-2146617017-725345543-956616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B010"/>
    <a:srgbClr val="022939"/>
    <a:srgbClr val="002939"/>
    <a:srgbClr val="02293A"/>
    <a:srgbClr val="012A39"/>
    <a:srgbClr val="002A38"/>
    <a:srgbClr val="002A3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847910C-4FD0-4279-ABFA-6F8EFE64D3EC}" v="19" dt="2024-09-04T20:01:45.47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0667" autoAdjust="0"/>
  </p:normalViewPr>
  <p:slideViewPr>
    <p:cSldViewPr snapToGrid="0">
      <p:cViewPr varScale="1">
        <p:scale>
          <a:sx n="50" d="100"/>
          <a:sy n="50" d="100"/>
        </p:scale>
        <p:origin x="1728" y="42"/>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7856272-8E2E-D34A-BD7A-9F0D1A9FB79D}" type="datetimeFigureOut">
              <a:rPr lang="en-US" smtClean="0"/>
              <a:t>9/5/2024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5ACEE01-41AF-2A4D-9C8A-1F63ADF14122}" type="slidenum">
              <a:rPr lang="en-US" smtClean="0"/>
              <a:t>‹#›</a:t>
            </a:fld>
            <a:endParaRPr lang="en-US"/>
          </a:p>
        </p:txBody>
      </p:sp>
    </p:spTree>
    <p:extLst>
      <p:ext uri="{BB962C8B-B14F-4D97-AF65-F5344CB8AC3E}">
        <p14:creationId xmlns:p14="http://schemas.microsoft.com/office/powerpoint/2010/main" val="33932425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457200" algn="l" defTabSz="914400" rtl="0" eaLnBrk="1" latinLnBrk="0" hangingPunct="1">
      <a:defRPr sz="1200" kern="1200">
        <a:solidFill>
          <a:schemeClr val="tx1"/>
        </a:solidFill>
        <a:latin typeface="Tahoma" panose="020B0604030504040204" pitchFamily="34" charset="0"/>
        <a:ea typeface="Tahoma" panose="020B0604030504040204" pitchFamily="34" charset="0"/>
        <a:cs typeface="Tahoma" panose="020B0604030504040204" pitchFamily="34" charset="0"/>
      </a:defRPr>
    </a:lvl2pPr>
    <a:lvl3pPr marL="914400" algn="l" defTabSz="914400" rtl="0" eaLnBrk="1" latinLnBrk="0" hangingPunct="1">
      <a:defRPr sz="1200" kern="1200">
        <a:solidFill>
          <a:schemeClr val="tx1"/>
        </a:solidFill>
        <a:latin typeface="Tahoma" panose="020B0604030504040204" pitchFamily="34" charset="0"/>
        <a:ea typeface="Tahoma" panose="020B0604030504040204" pitchFamily="34" charset="0"/>
        <a:cs typeface="Tahoma" panose="020B0604030504040204" pitchFamily="34" charset="0"/>
      </a:defRPr>
    </a:lvl3pPr>
    <a:lvl4pPr marL="1371600" algn="l" defTabSz="914400" rtl="0" eaLnBrk="1" latinLnBrk="0" hangingPunct="1">
      <a:defRPr sz="1200" kern="1200">
        <a:solidFill>
          <a:schemeClr val="tx1"/>
        </a:solidFill>
        <a:latin typeface="Tahoma" panose="020B0604030504040204" pitchFamily="34" charset="0"/>
        <a:ea typeface="Tahoma" panose="020B0604030504040204" pitchFamily="34" charset="0"/>
        <a:cs typeface="Tahoma" panose="020B0604030504040204" pitchFamily="34" charset="0"/>
      </a:defRPr>
    </a:lvl4pPr>
    <a:lvl5pPr marL="1828800" algn="l" defTabSz="914400" rtl="0" eaLnBrk="1" latinLnBrk="0" hangingPunct="1">
      <a:defRPr sz="1200" kern="1200">
        <a:solidFill>
          <a:schemeClr val="tx1"/>
        </a:solidFill>
        <a:latin typeface="Tahoma" panose="020B0604030504040204" pitchFamily="34" charset="0"/>
        <a:ea typeface="Tahoma" panose="020B0604030504040204" pitchFamily="34" charset="0"/>
        <a:cs typeface="Tahoma" panose="020B060403050404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5ACEE01-41AF-2A4D-9C8A-1F63ADF14122}" type="slidenum">
              <a:rPr lang="en-US" smtClean="0"/>
              <a:t>1</a:t>
            </a:fld>
            <a:endParaRPr lang="en-US"/>
          </a:p>
        </p:txBody>
      </p:sp>
    </p:spTree>
    <p:extLst>
      <p:ext uri="{BB962C8B-B14F-4D97-AF65-F5344CB8AC3E}">
        <p14:creationId xmlns:p14="http://schemas.microsoft.com/office/powerpoint/2010/main" val="32572262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FACILITATOR GUIDE:</a:t>
            </a:r>
          </a:p>
          <a:p>
            <a:r>
              <a:rPr lang="en-US" dirty="0">
                <a:latin typeface="Tahoma"/>
                <a:ea typeface="Tahoma"/>
                <a:cs typeface="Tahoma"/>
              </a:rPr>
              <a:t>In addition</a:t>
            </a:r>
            <a:r>
              <a:rPr lang="en-US" baseline="0" dirty="0">
                <a:latin typeface="Tahoma"/>
                <a:ea typeface="Tahoma"/>
                <a:cs typeface="Tahoma"/>
              </a:rPr>
              <a:t> to above, self-assessment can be conducted locally during turnover of duties between DEPT/DIV CC’s and </a:t>
            </a:r>
            <a:r>
              <a:rPr lang="en-US" dirty="0">
                <a:latin typeface="Tahoma"/>
                <a:ea typeface="Tahoma"/>
                <a:cs typeface="Tahoma"/>
              </a:rPr>
              <a:t>retain </a:t>
            </a:r>
            <a:r>
              <a:rPr lang="en-US" baseline="0" dirty="0">
                <a:latin typeface="Tahoma"/>
                <a:ea typeface="Tahoma"/>
                <a:cs typeface="Tahoma"/>
              </a:rPr>
              <a:t>with CCC. Always refer to latest NAVADMIN and message from TYCOM as it relates to REA and CCOY requirements.</a:t>
            </a:r>
            <a:endParaRPr lang="en-US" dirty="0">
              <a:latin typeface="Tahoma"/>
              <a:ea typeface="Tahoma"/>
              <a:cs typeface="Tahoma"/>
            </a:endParaRPr>
          </a:p>
        </p:txBody>
      </p:sp>
      <p:sp>
        <p:nvSpPr>
          <p:cNvPr id="4" name="Slide Number Placeholder 3"/>
          <p:cNvSpPr>
            <a:spLocks noGrp="1"/>
          </p:cNvSpPr>
          <p:nvPr>
            <p:ph type="sldNum" sz="quarter" idx="10"/>
          </p:nvPr>
        </p:nvSpPr>
        <p:spPr/>
        <p:txBody>
          <a:bodyPr/>
          <a:lstStyle/>
          <a:p>
            <a:fld id="{D5ACEE01-41AF-2A4D-9C8A-1F63ADF14122}" type="slidenum">
              <a:rPr lang="en-US" smtClean="0"/>
              <a:t>10</a:t>
            </a:fld>
            <a:endParaRPr lang="en-US"/>
          </a:p>
        </p:txBody>
      </p:sp>
    </p:spTree>
    <p:extLst>
      <p:ext uri="{BB962C8B-B14F-4D97-AF65-F5344CB8AC3E}">
        <p14:creationId xmlns:p14="http://schemas.microsoft.com/office/powerpoint/2010/main" val="41698175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latin typeface="Tahoma" panose="020B0604030504040204" pitchFamily="34" charset="0"/>
                <a:ea typeface="Tahoma" panose="020B0604030504040204" pitchFamily="34" charset="0"/>
                <a:cs typeface="Tahoma" panose="020B0604030504040204" pitchFamily="34" charset="0"/>
              </a:rPr>
              <a:t>FACILITATOR GUIDE:</a:t>
            </a:r>
          </a:p>
          <a:p>
            <a:pPr marL="171450" marR="0" lvl="0" indent="-171450" algn="l" defTabSz="914400" rtl="0" eaLnBrk="1" fontAlgn="auto" latinLnBrk="0" hangingPunct="1">
              <a:lnSpc>
                <a:spcPct val="100000"/>
              </a:lnSpc>
              <a:spcBef>
                <a:spcPts val="0"/>
              </a:spcBef>
              <a:spcAft>
                <a:spcPts val="0"/>
              </a:spcAft>
              <a:buClrTx/>
              <a:buSzTx/>
              <a:buFont typeface="Wingdings"/>
              <a:buChar char="§"/>
              <a:tabLst/>
              <a:defRPr/>
            </a:pPr>
            <a:r>
              <a:rPr lang="en-US" dirty="0">
                <a:latin typeface="Tahoma"/>
                <a:ea typeface="Tahoma"/>
                <a:cs typeface="Tahoma"/>
              </a:rPr>
              <a:t>Communicate with your Triad to determine an inspection date that works best with the command’s schedule</a:t>
            </a:r>
          </a:p>
          <a:p>
            <a:pPr marL="171450" marR="0" lvl="0" indent="-171450" algn="l" defTabSz="914400" rtl="0" eaLnBrk="1" fontAlgn="auto" latinLnBrk="0" hangingPunct="1">
              <a:lnSpc>
                <a:spcPct val="100000"/>
              </a:lnSpc>
              <a:spcBef>
                <a:spcPts val="0"/>
              </a:spcBef>
              <a:spcAft>
                <a:spcPts val="0"/>
              </a:spcAft>
              <a:buClrTx/>
              <a:buSzTx/>
              <a:buFont typeface="Wingdings"/>
              <a:buChar char="§"/>
              <a:tabLst/>
              <a:defRPr/>
            </a:pPr>
            <a:r>
              <a:rPr lang="en-US" dirty="0">
                <a:latin typeface="Tahoma"/>
                <a:ea typeface="Tahoma"/>
                <a:cs typeface="Tahoma"/>
              </a:rPr>
              <a:t>Coordinate availability with your ISIC/TYCOM to confirm an inspection date</a:t>
            </a:r>
          </a:p>
          <a:p>
            <a:pPr marL="171450" marR="0" lvl="0" indent="-171450" algn="l" defTabSz="914400" rtl="0" eaLnBrk="1" fontAlgn="auto" latinLnBrk="0" hangingPunct="1">
              <a:lnSpc>
                <a:spcPct val="100000"/>
              </a:lnSpc>
              <a:spcBef>
                <a:spcPts val="0"/>
              </a:spcBef>
              <a:spcAft>
                <a:spcPts val="0"/>
              </a:spcAft>
              <a:buClrTx/>
              <a:buSzTx/>
              <a:buFont typeface="Wingdings"/>
              <a:buChar char="§"/>
              <a:tabLst/>
              <a:defRPr/>
            </a:pPr>
            <a:r>
              <a:rPr lang="en-US" dirty="0">
                <a:latin typeface="Tahoma"/>
                <a:ea typeface="Tahoma"/>
                <a:cs typeface="Tahoma"/>
              </a:rPr>
              <a:t>Schedule an in-brief and debrief for your triad</a:t>
            </a:r>
          </a:p>
          <a:p>
            <a:pPr marL="171450" marR="0" lvl="0" indent="-171450" algn="l" defTabSz="914400" rtl="0" eaLnBrk="1" fontAlgn="auto" latinLnBrk="0" hangingPunct="1">
              <a:lnSpc>
                <a:spcPct val="100000"/>
              </a:lnSpc>
              <a:spcBef>
                <a:spcPts val="0"/>
              </a:spcBef>
              <a:spcAft>
                <a:spcPts val="0"/>
              </a:spcAft>
              <a:buClrTx/>
              <a:buSzTx/>
              <a:buFont typeface="Wingdings"/>
              <a:buChar char="§"/>
              <a:tabLst/>
              <a:defRPr/>
            </a:pPr>
            <a:r>
              <a:rPr lang="en-US" dirty="0">
                <a:latin typeface="Tahoma"/>
                <a:ea typeface="Tahoma"/>
                <a:cs typeface="Tahoma"/>
              </a:rPr>
              <a:t>Complete a self-assessment and forward a copy to your inspector at least 14 days prior to scheduled CIPR date</a:t>
            </a:r>
          </a:p>
        </p:txBody>
      </p:sp>
      <p:sp>
        <p:nvSpPr>
          <p:cNvPr id="4" name="Slide Number Placeholder 3"/>
          <p:cNvSpPr>
            <a:spLocks noGrp="1"/>
          </p:cNvSpPr>
          <p:nvPr>
            <p:ph type="sldNum" sz="quarter" idx="5"/>
          </p:nvPr>
        </p:nvSpPr>
        <p:spPr/>
        <p:txBody>
          <a:bodyPr/>
          <a:lstStyle/>
          <a:p>
            <a:fld id="{D5ACEE01-41AF-2A4D-9C8A-1F63ADF14122}" type="slidenum">
              <a:rPr lang="en-US" smtClean="0"/>
              <a:t>11</a:t>
            </a:fld>
            <a:endParaRPr lang="en-US"/>
          </a:p>
        </p:txBody>
      </p:sp>
    </p:spTree>
    <p:extLst>
      <p:ext uri="{BB962C8B-B14F-4D97-AF65-F5344CB8AC3E}">
        <p14:creationId xmlns:p14="http://schemas.microsoft.com/office/powerpoint/2010/main" val="20755498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latin typeface="Tahoma" panose="020B0604030504040204" pitchFamily="34" charset="0"/>
                <a:ea typeface="Tahoma" panose="020B0604030504040204" pitchFamily="34" charset="0"/>
                <a:cs typeface="Tahoma" panose="020B0604030504040204" pitchFamily="34" charset="0"/>
              </a:rPr>
              <a:t>FACILITATOR GUIDE:</a:t>
            </a:r>
          </a:p>
          <a:p>
            <a:r>
              <a:rPr lang="en-US" dirty="0">
                <a:latin typeface="Tahoma" panose="020B0604030504040204" pitchFamily="34" charset="0"/>
                <a:ea typeface="Tahoma" panose="020B0604030504040204" pitchFamily="34" charset="0"/>
                <a:cs typeface="Tahoma" panose="020B0604030504040204" pitchFamily="34" charset="0"/>
              </a:rPr>
              <a:t>Screen shot of standard</a:t>
            </a:r>
            <a:r>
              <a:rPr lang="en-US" baseline="0" dirty="0">
                <a:latin typeface="Tahoma" panose="020B0604030504040204" pitchFamily="34" charset="0"/>
                <a:ea typeface="Tahoma" panose="020B0604030504040204" pitchFamily="34" charset="0"/>
                <a:cs typeface="Tahoma" panose="020B0604030504040204" pitchFamily="34" charset="0"/>
              </a:rPr>
              <a:t> line items</a:t>
            </a:r>
            <a:r>
              <a:rPr lang="en-US" dirty="0">
                <a:latin typeface="Tahoma" panose="020B0604030504040204" pitchFamily="34" charset="0"/>
                <a:ea typeface="Tahoma" panose="020B0604030504040204" pitchFamily="34" charset="0"/>
                <a:cs typeface="Tahoma" panose="020B0604030504040204" pitchFamily="34" charset="0"/>
              </a:rPr>
              <a:t> with critical pillars identified. Emphasis and due diligence</a:t>
            </a:r>
            <a:r>
              <a:rPr lang="en-US" baseline="0" dirty="0">
                <a:latin typeface="Tahoma" panose="020B0604030504040204" pitchFamily="34" charset="0"/>
                <a:ea typeface="Tahoma" panose="020B0604030504040204" pitchFamily="34" charset="0"/>
                <a:cs typeface="Tahoma" panose="020B0604030504040204" pitchFamily="34" charset="0"/>
              </a:rPr>
              <a:t> is required in the management of critical pillars.</a:t>
            </a:r>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4" name="Slide Number Placeholder 3"/>
          <p:cNvSpPr>
            <a:spLocks noGrp="1"/>
          </p:cNvSpPr>
          <p:nvPr>
            <p:ph type="sldNum" sz="quarter" idx="10"/>
          </p:nvPr>
        </p:nvSpPr>
        <p:spPr/>
        <p:txBody>
          <a:bodyPr/>
          <a:lstStyle/>
          <a:p>
            <a:fld id="{D5ACEE01-41AF-2A4D-9C8A-1F63ADF14122}" type="slidenum">
              <a:rPr lang="en-US" smtClean="0"/>
              <a:t>12</a:t>
            </a:fld>
            <a:endParaRPr lang="en-US"/>
          </a:p>
        </p:txBody>
      </p:sp>
    </p:spTree>
    <p:extLst>
      <p:ext uri="{BB962C8B-B14F-4D97-AF65-F5344CB8AC3E}">
        <p14:creationId xmlns:p14="http://schemas.microsoft.com/office/powerpoint/2010/main" val="28952957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baseline="0" dirty="0">
                <a:latin typeface="Tahoma" panose="020B0604030504040204" pitchFamily="34" charset="0"/>
                <a:ea typeface="Tahoma" panose="020B0604030504040204" pitchFamily="34" charset="0"/>
                <a:cs typeface="Tahoma" panose="020B0604030504040204" pitchFamily="34" charset="0"/>
              </a:rPr>
              <a:t>FACILITATOR GUIDE: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latin typeface="Tahoma"/>
                <a:ea typeface="Tahoma"/>
                <a:cs typeface="Tahoma"/>
              </a:rPr>
              <a:t>Having full support from TRIAD and remaining CDT will result in a successful review. Preparation ahead of time is key. Do not hesitate in requesting an ISIC CIPR site visit at least 90 days prior to official review and be sure to conduct an honest self-assessment prior to ISIC visit.</a:t>
            </a:r>
          </a:p>
        </p:txBody>
      </p:sp>
      <p:sp>
        <p:nvSpPr>
          <p:cNvPr id="4" name="Slide Number Placeholder 3"/>
          <p:cNvSpPr>
            <a:spLocks noGrp="1"/>
          </p:cNvSpPr>
          <p:nvPr>
            <p:ph type="sldNum" sz="quarter" idx="10"/>
          </p:nvPr>
        </p:nvSpPr>
        <p:spPr/>
        <p:txBody>
          <a:bodyPr/>
          <a:lstStyle/>
          <a:p>
            <a:fld id="{D5ACEE01-41AF-2A4D-9C8A-1F63ADF14122}" type="slidenum">
              <a:rPr lang="en-US" smtClean="0"/>
              <a:t>13</a:t>
            </a:fld>
            <a:endParaRPr lang="en-US"/>
          </a:p>
        </p:txBody>
      </p:sp>
    </p:spTree>
    <p:extLst>
      <p:ext uri="{BB962C8B-B14F-4D97-AF65-F5344CB8AC3E}">
        <p14:creationId xmlns:p14="http://schemas.microsoft.com/office/powerpoint/2010/main" val="30251074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baseline="0" dirty="0">
                <a:latin typeface="Tahoma" panose="020B0604030504040204" pitchFamily="34" charset="0"/>
                <a:ea typeface="Tahoma" panose="020B0604030504040204" pitchFamily="34" charset="0"/>
                <a:cs typeface="Tahoma" panose="020B0604030504040204" pitchFamily="34" charset="0"/>
              </a:rPr>
              <a:t>FACILITATOR GUIDE:</a:t>
            </a:r>
          </a:p>
          <a:p>
            <a:pPr>
              <a:defRPr/>
            </a:pPr>
            <a:r>
              <a:rPr lang="en-US" dirty="0">
                <a:latin typeface="Tahoma"/>
                <a:ea typeface="Tahoma"/>
                <a:cs typeface="Tahoma"/>
              </a:rPr>
              <a:t>It is the responsibility of the CCC to conduct this assessment of their DEPT CC prior to ISIC/TYCOM overall assessment of CDP. Having access to all IP services to perform duties will be granted after CDTC is complete and designated in writing by the CO. A POA&amp;M must be generated to address areas of concern.</a:t>
            </a:r>
            <a:endParaRPr lang="en-US" baseline="0" dirty="0">
              <a:latin typeface="Tahoma"/>
              <a:ea typeface="Tahoma"/>
              <a:cs typeface="Tahoma"/>
            </a:endParaRPr>
          </a:p>
        </p:txBody>
      </p:sp>
      <p:sp>
        <p:nvSpPr>
          <p:cNvPr id="4" name="Slide Number Placeholder 3"/>
          <p:cNvSpPr>
            <a:spLocks noGrp="1"/>
          </p:cNvSpPr>
          <p:nvPr>
            <p:ph type="sldNum" sz="quarter" idx="10"/>
          </p:nvPr>
        </p:nvSpPr>
        <p:spPr/>
        <p:txBody>
          <a:bodyPr/>
          <a:lstStyle/>
          <a:p>
            <a:fld id="{D5ACEE01-41AF-2A4D-9C8A-1F63ADF14122}" type="slidenum">
              <a:rPr lang="en-US" smtClean="0"/>
              <a:t>14</a:t>
            </a:fld>
            <a:endParaRPr lang="en-US"/>
          </a:p>
        </p:txBody>
      </p:sp>
    </p:spTree>
    <p:extLst>
      <p:ext uri="{BB962C8B-B14F-4D97-AF65-F5344CB8AC3E}">
        <p14:creationId xmlns:p14="http://schemas.microsoft.com/office/powerpoint/2010/main" val="38659287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latin typeface="Tahoma"/>
                <a:ea typeface="Tahoma"/>
                <a:cs typeface="Tahoma"/>
              </a:rPr>
              <a:t>FACILITATOR GUIDE:</a:t>
            </a:r>
          </a:p>
          <a:p>
            <a:r>
              <a:rPr lang="en-US">
                <a:latin typeface="Tahoma"/>
                <a:ea typeface="Tahoma"/>
                <a:cs typeface="Tahoma"/>
              </a:rPr>
              <a:t>None.</a:t>
            </a:r>
          </a:p>
        </p:txBody>
      </p:sp>
      <p:sp>
        <p:nvSpPr>
          <p:cNvPr id="4" name="Slide Number Placeholder 3"/>
          <p:cNvSpPr>
            <a:spLocks noGrp="1"/>
          </p:cNvSpPr>
          <p:nvPr>
            <p:ph type="sldNum" sz="quarter" idx="10"/>
          </p:nvPr>
        </p:nvSpPr>
        <p:spPr/>
        <p:txBody>
          <a:bodyPr/>
          <a:lstStyle/>
          <a:p>
            <a:fld id="{D5ACEE01-41AF-2A4D-9C8A-1F63ADF14122}" type="slidenum">
              <a:rPr lang="en-US" smtClean="0"/>
              <a:t>15</a:t>
            </a:fld>
            <a:endParaRPr lang="en-US"/>
          </a:p>
        </p:txBody>
      </p:sp>
    </p:spTree>
    <p:extLst>
      <p:ext uri="{BB962C8B-B14F-4D97-AF65-F5344CB8AC3E}">
        <p14:creationId xmlns:p14="http://schemas.microsoft.com/office/powerpoint/2010/main" val="6225359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latin typeface="Tahoma" panose="020B0604030504040204" pitchFamily="34" charset="0"/>
                <a:ea typeface="Tahoma" panose="020B0604030504040204" pitchFamily="34" charset="0"/>
                <a:cs typeface="Tahoma" panose="020B0604030504040204" pitchFamily="34" charset="0"/>
              </a:rPr>
              <a:t>FACILITATOR GUIDE:</a:t>
            </a:r>
          </a:p>
          <a:p>
            <a:r>
              <a:rPr lang="en-US">
                <a:latin typeface="Tahoma" panose="020B0604030504040204" pitchFamily="34" charset="0"/>
                <a:ea typeface="Tahoma" panose="020B0604030504040204" pitchFamily="34" charset="0"/>
                <a:cs typeface="Tahoma" panose="020B0604030504040204" pitchFamily="34" charset="0"/>
              </a:rPr>
              <a:t>This is an opportunity for you to discuss “share best practices” that are unique to your cognizant</a:t>
            </a:r>
            <a:r>
              <a:rPr lang="en-US" baseline="0">
                <a:latin typeface="Tahoma" panose="020B0604030504040204" pitchFamily="34" charset="0"/>
                <a:ea typeface="Tahoma" panose="020B0604030504040204" pitchFamily="34" charset="0"/>
                <a:cs typeface="Tahoma" panose="020B0604030504040204" pitchFamily="34" charset="0"/>
              </a:rPr>
              <a:t> relating to the effective management of CDP.</a:t>
            </a:r>
            <a:endParaRPr lang="en-US">
              <a:latin typeface="Tahoma" panose="020B0604030504040204" pitchFamily="34" charset="0"/>
              <a:ea typeface="Tahoma" panose="020B0604030504040204" pitchFamily="34" charset="0"/>
              <a:cs typeface="Tahoma" panose="020B0604030504040204" pitchFamily="34" charset="0"/>
            </a:endParaRPr>
          </a:p>
          <a:p>
            <a:pPr marL="228600" indent="-228600">
              <a:buAutoNum type="arabicPeriod"/>
            </a:pPr>
            <a:endParaRPr lang="en-US">
              <a:latin typeface="Tahoma" panose="020B0604030504040204" pitchFamily="34" charset="0"/>
              <a:ea typeface="Tahoma" panose="020B0604030504040204" pitchFamily="34" charset="0"/>
              <a:cs typeface="Tahoma" panose="020B0604030504040204" pitchFamily="34" charset="0"/>
            </a:endParaRPr>
          </a:p>
          <a:p>
            <a:pPr marL="0" indent="0">
              <a:buNone/>
            </a:pPr>
            <a:endParaRPr lang="en-US">
              <a:latin typeface="Tahoma" panose="020B0604030504040204" pitchFamily="34" charset="0"/>
              <a:ea typeface="Tahoma" panose="020B0604030504040204" pitchFamily="34" charset="0"/>
              <a:cs typeface="Tahoma" panose="020B0604030504040204" pitchFamily="34" charset="0"/>
            </a:endParaRPr>
          </a:p>
          <a:p>
            <a:pPr marL="228600" indent="-228600">
              <a:buAutoNum type="arabicPeriod"/>
            </a:pPr>
            <a:endParaRPr lang="en-US">
              <a:latin typeface="Tahoma" panose="020B0604030504040204" pitchFamily="34" charset="0"/>
              <a:ea typeface="Tahoma" panose="020B0604030504040204" pitchFamily="34" charset="0"/>
              <a:cs typeface="Tahoma" panose="020B0604030504040204" pitchFamily="34" charset="0"/>
            </a:endParaRPr>
          </a:p>
        </p:txBody>
      </p:sp>
      <p:sp>
        <p:nvSpPr>
          <p:cNvPr id="4" name="Slide Number Placeholder 3"/>
          <p:cNvSpPr>
            <a:spLocks noGrp="1"/>
          </p:cNvSpPr>
          <p:nvPr>
            <p:ph type="sldNum" sz="quarter" idx="10"/>
          </p:nvPr>
        </p:nvSpPr>
        <p:spPr/>
        <p:txBody>
          <a:bodyPr/>
          <a:lstStyle/>
          <a:p>
            <a:fld id="{D5ACEE01-41AF-2A4D-9C8A-1F63ADF14122}" type="slidenum">
              <a:rPr lang="en-US" smtClean="0"/>
              <a:t>16</a:t>
            </a:fld>
            <a:endParaRPr lang="en-US"/>
          </a:p>
        </p:txBody>
      </p:sp>
    </p:spTree>
    <p:extLst>
      <p:ext uri="{BB962C8B-B14F-4D97-AF65-F5344CB8AC3E}">
        <p14:creationId xmlns:p14="http://schemas.microsoft.com/office/powerpoint/2010/main" val="379797588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4" name="Slide Number Placeholder 3"/>
          <p:cNvSpPr>
            <a:spLocks noGrp="1"/>
          </p:cNvSpPr>
          <p:nvPr>
            <p:ph type="sldNum" sz="quarter" idx="10"/>
          </p:nvPr>
        </p:nvSpPr>
        <p:spPr/>
        <p:txBody>
          <a:bodyPr/>
          <a:lstStyle/>
          <a:p>
            <a:fld id="{D5ACEE01-41AF-2A4D-9C8A-1F63ADF14122}" type="slidenum">
              <a:rPr lang="en-US" smtClean="0"/>
              <a:t>17</a:t>
            </a:fld>
            <a:endParaRPr lang="en-US"/>
          </a:p>
        </p:txBody>
      </p:sp>
    </p:spTree>
    <p:extLst>
      <p:ext uri="{BB962C8B-B14F-4D97-AF65-F5344CB8AC3E}">
        <p14:creationId xmlns:p14="http://schemas.microsoft.com/office/powerpoint/2010/main" val="36045708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latin typeface="Tahoma"/>
                <a:ea typeface="Tahoma"/>
                <a:cs typeface="Tahoma"/>
              </a:rPr>
              <a:t>FACILITATOR GUIDE:</a:t>
            </a:r>
          </a:p>
          <a:p>
            <a:r>
              <a:rPr lang="en-US" dirty="0">
                <a:latin typeface="Tahoma"/>
                <a:ea typeface="Tahoma"/>
                <a:cs typeface="Tahoma"/>
              </a:rPr>
              <a:t>None.</a:t>
            </a:r>
          </a:p>
        </p:txBody>
      </p:sp>
      <p:sp>
        <p:nvSpPr>
          <p:cNvPr id="4" name="Slide Number Placeholder 3"/>
          <p:cNvSpPr>
            <a:spLocks noGrp="1"/>
          </p:cNvSpPr>
          <p:nvPr>
            <p:ph type="sldNum" sz="quarter" idx="10"/>
          </p:nvPr>
        </p:nvSpPr>
        <p:spPr/>
        <p:txBody>
          <a:bodyPr/>
          <a:lstStyle/>
          <a:p>
            <a:fld id="{D5ACEE01-41AF-2A4D-9C8A-1F63ADF14122}" type="slidenum">
              <a:rPr lang="en-US" smtClean="0"/>
              <a:t>2</a:t>
            </a:fld>
            <a:endParaRPr lang="en-US"/>
          </a:p>
        </p:txBody>
      </p:sp>
    </p:spTree>
    <p:extLst>
      <p:ext uri="{BB962C8B-B14F-4D97-AF65-F5344CB8AC3E}">
        <p14:creationId xmlns:p14="http://schemas.microsoft.com/office/powerpoint/2010/main" val="23339690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latin typeface="Tahoma"/>
                <a:ea typeface="Tahoma"/>
                <a:cs typeface="Tahoma"/>
              </a:rPr>
              <a:t>FACILITATOR GUIDE:</a:t>
            </a:r>
          </a:p>
          <a:p>
            <a:r>
              <a:rPr lang="en-US" dirty="0">
                <a:latin typeface="Tahoma"/>
                <a:ea typeface="Tahoma"/>
                <a:cs typeface="Tahoma"/>
              </a:rPr>
              <a:t>Use</a:t>
            </a:r>
            <a:r>
              <a:rPr lang="en-US" baseline="0" dirty="0">
                <a:latin typeface="Tahoma"/>
                <a:ea typeface="Tahoma"/>
                <a:cs typeface="Tahoma"/>
              </a:rPr>
              <a:t> this time to conduct class norms and introductions</a:t>
            </a:r>
            <a:r>
              <a:rPr lang="en-US" dirty="0">
                <a:latin typeface="Tahoma"/>
                <a:ea typeface="Tahoma"/>
                <a:cs typeface="Tahoma"/>
              </a:rPr>
              <a:t>.</a:t>
            </a:r>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4" name="Slide Number Placeholder 3"/>
          <p:cNvSpPr>
            <a:spLocks noGrp="1"/>
          </p:cNvSpPr>
          <p:nvPr>
            <p:ph type="sldNum" sz="quarter" idx="10"/>
          </p:nvPr>
        </p:nvSpPr>
        <p:spPr/>
        <p:txBody>
          <a:bodyPr/>
          <a:lstStyle/>
          <a:p>
            <a:fld id="{D5ACEE01-41AF-2A4D-9C8A-1F63ADF14122}" type="slidenum">
              <a:rPr lang="en-US" smtClean="0"/>
              <a:t>3</a:t>
            </a:fld>
            <a:endParaRPr lang="en-US"/>
          </a:p>
        </p:txBody>
      </p:sp>
    </p:spTree>
    <p:extLst>
      <p:ext uri="{BB962C8B-B14F-4D97-AF65-F5344CB8AC3E}">
        <p14:creationId xmlns:p14="http://schemas.microsoft.com/office/powerpoint/2010/main" val="61957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4" name="Slide Number Placeholder 3"/>
          <p:cNvSpPr>
            <a:spLocks noGrp="1"/>
          </p:cNvSpPr>
          <p:nvPr>
            <p:ph type="sldNum" sz="quarter" idx="10"/>
          </p:nvPr>
        </p:nvSpPr>
        <p:spPr/>
        <p:txBody>
          <a:bodyPr/>
          <a:lstStyle/>
          <a:p>
            <a:fld id="{D5ACEE01-41AF-2A4D-9C8A-1F63ADF14122}" type="slidenum">
              <a:rPr lang="en-US" smtClean="0"/>
              <a:t>4</a:t>
            </a:fld>
            <a:endParaRPr lang="en-US"/>
          </a:p>
        </p:txBody>
      </p:sp>
    </p:spTree>
    <p:extLst>
      <p:ext uri="{BB962C8B-B14F-4D97-AF65-F5344CB8AC3E}">
        <p14:creationId xmlns:p14="http://schemas.microsoft.com/office/powerpoint/2010/main" val="18806424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latin typeface="Tahoma"/>
                <a:ea typeface="Tahoma"/>
                <a:cs typeface="Tahoma"/>
              </a:rPr>
              <a:t>FACILITATOR GUIDE:</a:t>
            </a:r>
          </a:p>
          <a:p>
            <a:pPr marL="171450" indent="-171450">
              <a:buFont typeface="Wingdings"/>
              <a:buChar char="§"/>
            </a:pPr>
            <a:r>
              <a:rPr lang="en-US" dirty="0">
                <a:latin typeface="Tahoma"/>
                <a:ea typeface="Tahoma"/>
                <a:cs typeface="Tahoma"/>
              </a:rPr>
              <a:t>Review objectives</a:t>
            </a:r>
          </a:p>
          <a:p>
            <a:pPr marL="171450" indent="-171450">
              <a:buFont typeface="Wingdings"/>
              <a:buChar char="§"/>
            </a:pPr>
            <a:r>
              <a:rPr lang="en-US">
                <a:latin typeface="Tahoma"/>
                <a:ea typeface="Tahoma"/>
                <a:cs typeface="Tahoma"/>
              </a:rPr>
              <a:t>Focus of this training topic should be geared towards building level of knowledge in our newly identified counselors “to be” with emphasis on their role in management of CDP. </a:t>
            </a:r>
          </a:p>
          <a:p>
            <a:pPr marL="171450" indent="-171450">
              <a:buFont typeface="Wingdings"/>
              <a:buChar char="§"/>
            </a:pPr>
            <a:r>
              <a:rPr lang="en-US" dirty="0">
                <a:latin typeface="Tahoma"/>
                <a:ea typeface="Tahoma"/>
                <a:cs typeface="Tahoma"/>
              </a:rPr>
              <a:t>Printouts of CIPR and an example of an POA&amp;M can be utilized as handouts for this lesson.</a:t>
            </a:r>
          </a:p>
          <a:p>
            <a:endParaRPr lang="en-US" dirty="0">
              <a:latin typeface="Tahoma"/>
              <a:ea typeface="Tahoma"/>
              <a:cs typeface="Tahoma"/>
            </a:endParaRPr>
          </a:p>
        </p:txBody>
      </p:sp>
      <p:sp>
        <p:nvSpPr>
          <p:cNvPr id="4" name="Slide Number Placeholder 3"/>
          <p:cNvSpPr>
            <a:spLocks noGrp="1"/>
          </p:cNvSpPr>
          <p:nvPr>
            <p:ph type="sldNum" sz="quarter" idx="5"/>
          </p:nvPr>
        </p:nvSpPr>
        <p:spPr/>
        <p:txBody>
          <a:bodyPr/>
          <a:lstStyle/>
          <a:p>
            <a:fld id="{D5ACEE01-41AF-2A4D-9C8A-1F63ADF14122}" type="slidenum">
              <a:rPr lang="en-US" smtClean="0"/>
              <a:t>5</a:t>
            </a:fld>
            <a:endParaRPr lang="en-US"/>
          </a:p>
        </p:txBody>
      </p:sp>
    </p:spTree>
    <p:extLst>
      <p:ext uri="{BB962C8B-B14F-4D97-AF65-F5344CB8AC3E}">
        <p14:creationId xmlns:p14="http://schemas.microsoft.com/office/powerpoint/2010/main" val="23712253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latin typeface="Tahoma"/>
                <a:ea typeface="Tahoma"/>
                <a:cs typeface="Tahoma"/>
              </a:rPr>
              <a:t>FACILITATOR GUIDE:</a:t>
            </a:r>
          </a:p>
          <a:p>
            <a:r>
              <a:rPr lang="en-US" dirty="0">
                <a:latin typeface="Tahoma"/>
                <a:ea typeface="Tahoma"/>
                <a:cs typeface="Tahoma"/>
              </a:rPr>
              <a:t>Review references</a:t>
            </a:r>
            <a:endParaRPr lang="en-US" b="1" dirty="0"/>
          </a:p>
        </p:txBody>
      </p:sp>
      <p:sp>
        <p:nvSpPr>
          <p:cNvPr id="4" name="Slide Number Placeholder 3"/>
          <p:cNvSpPr>
            <a:spLocks noGrp="1"/>
          </p:cNvSpPr>
          <p:nvPr>
            <p:ph type="sldNum" sz="quarter" idx="10"/>
          </p:nvPr>
        </p:nvSpPr>
        <p:spPr/>
        <p:txBody>
          <a:bodyPr/>
          <a:lstStyle/>
          <a:p>
            <a:fld id="{D5ACEE01-41AF-2A4D-9C8A-1F63ADF14122}" type="slidenum">
              <a:rPr lang="en-US" smtClean="0"/>
              <a:t>6</a:t>
            </a:fld>
            <a:endParaRPr lang="en-US"/>
          </a:p>
        </p:txBody>
      </p:sp>
    </p:spTree>
    <p:extLst>
      <p:ext uri="{BB962C8B-B14F-4D97-AF65-F5344CB8AC3E}">
        <p14:creationId xmlns:p14="http://schemas.microsoft.com/office/powerpoint/2010/main" val="8697502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latin typeface="Tahoma" panose="020B0604030504040204" pitchFamily="34" charset="0"/>
                <a:ea typeface="Tahoma" panose="020B0604030504040204" pitchFamily="34" charset="0"/>
                <a:cs typeface="Tahoma" panose="020B0604030504040204" pitchFamily="34" charset="0"/>
              </a:rPr>
              <a:t>FACILITATOR GUIDE:</a:t>
            </a:r>
          </a:p>
          <a:p>
            <a:r>
              <a:rPr lang="en-US" dirty="0">
                <a:latin typeface="Tahoma"/>
                <a:ea typeface="Tahoma"/>
                <a:cs typeface="Tahoma"/>
              </a:rPr>
              <a:t>Key efficiency</a:t>
            </a:r>
            <a:r>
              <a:rPr lang="en-US" baseline="0" dirty="0">
                <a:latin typeface="Tahoma"/>
                <a:ea typeface="Tahoma"/>
                <a:cs typeface="Tahoma"/>
              </a:rPr>
              <a:t> and effectiveness of CDT members in management of CDP are measured with CIPR checklist and later expounded upon in this </a:t>
            </a:r>
            <a:r>
              <a:rPr lang="en-US" dirty="0">
                <a:latin typeface="Tahoma"/>
                <a:ea typeface="Tahoma"/>
                <a:cs typeface="Tahoma"/>
              </a:rPr>
              <a:t>lesson</a:t>
            </a:r>
            <a:r>
              <a:rPr lang="en-US" baseline="0" dirty="0">
                <a:latin typeface="Tahoma"/>
                <a:ea typeface="Tahoma"/>
                <a:cs typeface="Tahoma"/>
              </a:rPr>
              <a:t>.</a:t>
            </a:r>
            <a:r>
              <a:rPr lang="en-US" dirty="0">
                <a:latin typeface="Tahoma"/>
                <a:ea typeface="Tahoma"/>
                <a:cs typeface="Tahoma"/>
              </a:rPr>
              <a:t> </a:t>
            </a:r>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4" name="Slide Number Placeholder 3"/>
          <p:cNvSpPr>
            <a:spLocks noGrp="1"/>
          </p:cNvSpPr>
          <p:nvPr>
            <p:ph type="sldNum" sz="quarter" idx="10"/>
          </p:nvPr>
        </p:nvSpPr>
        <p:spPr/>
        <p:txBody>
          <a:bodyPr/>
          <a:lstStyle/>
          <a:p>
            <a:fld id="{D5ACEE01-41AF-2A4D-9C8A-1F63ADF14122}" type="slidenum">
              <a:rPr lang="en-US" smtClean="0"/>
              <a:t>7</a:t>
            </a:fld>
            <a:endParaRPr lang="en-US"/>
          </a:p>
        </p:txBody>
      </p:sp>
    </p:spTree>
    <p:extLst>
      <p:ext uri="{BB962C8B-B14F-4D97-AF65-F5344CB8AC3E}">
        <p14:creationId xmlns:p14="http://schemas.microsoft.com/office/powerpoint/2010/main" val="16478219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latin typeface="Tahoma" panose="020B0604030504040204" pitchFamily="34" charset="0"/>
                <a:ea typeface="Tahoma" panose="020B0604030504040204" pitchFamily="34" charset="0"/>
                <a:cs typeface="Tahoma" panose="020B0604030504040204" pitchFamily="34" charset="0"/>
              </a:rPr>
              <a:t>FACILITATOR GUIDE:</a:t>
            </a:r>
          </a:p>
          <a:p>
            <a:pPr marL="171450" indent="-171450">
              <a:buFont typeface="Wingdings"/>
              <a:buChar char="§"/>
            </a:pPr>
            <a:r>
              <a:rPr lang="en-US" b="1" dirty="0">
                <a:latin typeface="Tahoma"/>
                <a:ea typeface="Tahoma"/>
                <a:cs typeface="Tahoma"/>
              </a:rPr>
              <a:t>Primary Instruction That Governs What We Do!</a:t>
            </a:r>
          </a:p>
          <a:p>
            <a:pPr marL="171450" indent="-171450">
              <a:buFont typeface="Wingdings"/>
              <a:buChar char="§"/>
            </a:pPr>
            <a:r>
              <a:rPr lang="en-US" dirty="0">
                <a:latin typeface="Tahoma"/>
                <a:ea typeface="Tahoma"/>
                <a:cs typeface="Tahoma"/>
              </a:rPr>
              <a:t>Provides</a:t>
            </a:r>
            <a:r>
              <a:rPr lang="en-US" baseline="0" dirty="0">
                <a:latin typeface="Tahoma"/>
                <a:ea typeface="Tahoma"/>
                <a:cs typeface="Tahoma"/>
              </a:rPr>
              <a:t> guidance and delineates the duties and responsibilities of each stakeholders that are charged with management of the CDP.</a:t>
            </a:r>
            <a:r>
              <a:rPr lang="en-US" dirty="0">
                <a:latin typeface="Tahoma"/>
                <a:ea typeface="Tahoma"/>
                <a:cs typeface="Tahoma"/>
              </a:rPr>
              <a:t> </a:t>
            </a:r>
            <a:endParaRPr lang="en-US" dirty="0"/>
          </a:p>
          <a:p>
            <a:pPr marL="171450" indent="-171450">
              <a:buFont typeface="Wingdings"/>
              <a:buChar char="§"/>
            </a:pPr>
            <a:r>
              <a:rPr lang="en-US" baseline="0" dirty="0">
                <a:latin typeface="Tahoma"/>
                <a:ea typeface="Tahoma"/>
                <a:cs typeface="Tahoma"/>
              </a:rPr>
              <a:t>All CDT members </a:t>
            </a:r>
            <a:r>
              <a:rPr lang="en-US" b="1" baseline="0" dirty="0">
                <a:latin typeface="Tahoma"/>
                <a:ea typeface="Tahoma"/>
                <a:cs typeface="Tahoma"/>
              </a:rPr>
              <a:t>MUST ADHERE</a:t>
            </a:r>
            <a:r>
              <a:rPr lang="en-US" baseline="0" dirty="0">
                <a:latin typeface="Tahoma"/>
                <a:ea typeface="Tahoma"/>
                <a:cs typeface="Tahoma"/>
              </a:rPr>
              <a:t> to this policy!</a:t>
            </a:r>
            <a:endParaRPr lang="en-US" dirty="0">
              <a:latin typeface="Tahoma"/>
              <a:ea typeface="Tahoma"/>
              <a:cs typeface="Tahoma"/>
            </a:endParaRPr>
          </a:p>
        </p:txBody>
      </p:sp>
      <p:sp>
        <p:nvSpPr>
          <p:cNvPr id="4" name="Slide Number Placeholder 3"/>
          <p:cNvSpPr>
            <a:spLocks noGrp="1"/>
          </p:cNvSpPr>
          <p:nvPr>
            <p:ph type="sldNum" sz="quarter" idx="10"/>
          </p:nvPr>
        </p:nvSpPr>
        <p:spPr/>
        <p:txBody>
          <a:bodyPr/>
          <a:lstStyle/>
          <a:p>
            <a:fld id="{D5ACEE01-41AF-2A4D-9C8A-1F63ADF14122}" type="slidenum">
              <a:rPr lang="en-US" smtClean="0"/>
              <a:t>8</a:t>
            </a:fld>
            <a:endParaRPr lang="en-US"/>
          </a:p>
        </p:txBody>
      </p:sp>
    </p:spTree>
    <p:extLst>
      <p:ext uri="{BB962C8B-B14F-4D97-AF65-F5344CB8AC3E}">
        <p14:creationId xmlns:p14="http://schemas.microsoft.com/office/powerpoint/2010/main" val="22497323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latin typeface="Tahoma" panose="020B0604030504040204" pitchFamily="34" charset="0"/>
                <a:ea typeface="Tahoma" panose="020B0604030504040204" pitchFamily="34" charset="0"/>
                <a:cs typeface="Tahoma" panose="020B0604030504040204" pitchFamily="34" charset="0"/>
              </a:rPr>
              <a:t>FACILITATOR</a:t>
            </a:r>
            <a:r>
              <a:rPr lang="en-US" b="1" baseline="0" dirty="0">
                <a:latin typeface="Tahoma" panose="020B0604030504040204" pitchFamily="34" charset="0"/>
                <a:ea typeface="Tahoma" panose="020B0604030504040204" pitchFamily="34" charset="0"/>
                <a:cs typeface="Tahoma" panose="020B0604030504040204" pitchFamily="34" charset="0"/>
              </a:rPr>
              <a:t> GUIDE:</a:t>
            </a:r>
            <a:endParaRPr lang="en-US" b="1" dirty="0">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Tahoma"/>
                <a:ea typeface="Tahoma"/>
                <a:cs typeface="Tahoma"/>
              </a:rPr>
              <a:t>A</a:t>
            </a:r>
            <a:r>
              <a:rPr lang="en-US" baseline="0" dirty="0">
                <a:latin typeface="Tahoma"/>
                <a:ea typeface="Tahoma"/>
                <a:cs typeface="Tahoma"/>
              </a:rPr>
              <a:t> great resource to have in your toolbox. It goes into details</a:t>
            </a:r>
            <a:r>
              <a:rPr lang="en-US" dirty="0">
                <a:latin typeface="Tahoma"/>
                <a:ea typeface="Tahoma"/>
                <a:cs typeface="Tahoma"/>
              </a:rPr>
              <a:t> that</a:t>
            </a:r>
            <a:r>
              <a:rPr lang="en-US" baseline="0" dirty="0">
                <a:latin typeface="Tahoma"/>
                <a:ea typeface="Tahoma"/>
                <a:cs typeface="Tahoma"/>
              </a:rPr>
              <a:t> the OPNAVINST 1040 series may not cover as it relates to supporting functions of a career counselors i.e. Transition requirements and familiarization with DMDC website, most common items of interest from Sailors along with associated forms etc. </a:t>
            </a:r>
            <a:r>
              <a:rPr lang="en-US" dirty="0">
                <a:latin typeface="Tahoma" panose="020B0604030504040204" pitchFamily="34" charset="0"/>
                <a:ea typeface="Tahoma" panose="020B0604030504040204" pitchFamily="34" charset="0"/>
                <a:cs typeface="Tahoma" panose="020B0604030504040204" pitchFamily="34" charset="0"/>
              </a:rPr>
              <a:t>When sufficient hands-on OJT is not attainable, this resource</a:t>
            </a:r>
            <a:r>
              <a:rPr lang="en-US" baseline="0" dirty="0">
                <a:latin typeface="Tahoma" panose="020B0604030504040204" pitchFamily="34" charset="0"/>
                <a:ea typeface="Tahoma" panose="020B0604030504040204" pitchFamily="34" charset="0"/>
                <a:cs typeface="Tahoma" panose="020B0604030504040204" pitchFamily="34" charset="0"/>
              </a:rPr>
              <a:t> is available to aid counselors in their familiarization and execution of duties. Keep in mind that all personnel issues and procedures are governed by an MILPERSMAN article i.e. reenlistment, CWAY, separations etc. and will be expounded upon later in this training.</a:t>
            </a:r>
            <a:endParaRPr lang="en-US" dirty="0">
              <a:latin typeface="Tahoma" panose="020B0604030504040204" pitchFamily="34" charset="0"/>
              <a:ea typeface="Tahoma" panose="020B0604030504040204" pitchFamily="34" charset="0"/>
              <a:cs typeface="Tahoma" panose="020B0604030504040204" pitchFamily="34" charset="0"/>
            </a:endParaRPr>
          </a:p>
          <a:p>
            <a:endParaRPr lang="en-US" dirty="0">
              <a:latin typeface="Tahoma"/>
              <a:ea typeface="Tahoma"/>
              <a:cs typeface="Tahoma"/>
            </a:endParaRPr>
          </a:p>
        </p:txBody>
      </p:sp>
      <p:sp>
        <p:nvSpPr>
          <p:cNvPr id="4" name="Slide Number Placeholder 3"/>
          <p:cNvSpPr>
            <a:spLocks noGrp="1"/>
          </p:cNvSpPr>
          <p:nvPr>
            <p:ph type="sldNum" sz="quarter" idx="10"/>
          </p:nvPr>
        </p:nvSpPr>
        <p:spPr/>
        <p:txBody>
          <a:bodyPr/>
          <a:lstStyle/>
          <a:p>
            <a:fld id="{D5ACEE01-41AF-2A4D-9C8A-1F63ADF14122}" type="slidenum">
              <a:rPr lang="en-US" smtClean="0"/>
              <a:t>9</a:t>
            </a:fld>
            <a:endParaRPr lang="en-US"/>
          </a:p>
        </p:txBody>
      </p:sp>
    </p:spTree>
    <p:extLst>
      <p:ext uri="{BB962C8B-B14F-4D97-AF65-F5344CB8AC3E}">
        <p14:creationId xmlns:p14="http://schemas.microsoft.com/office/powerpoint/2010/main" val="37596538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1600201"/>
            <a:ext cx="7772400" cy="1909763"/>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909609"/>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2094879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90834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0"/>
            <a:ext cx="7886700" cy="1823170"/>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049139"/>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Tree>
    <p:extLst>
      <p:ext uri="{BB962C8B-B14F-4D97-AF65-F5344CB8AC3E}">
        <p14:creationId xmlns:p14="http://schemas.microsoft.com/office/powerpoint/2010/main" val="37858943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291940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2" y="365128"/>
            <a:ext cx="5654581"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1"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1"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892586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7959811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744032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5629643" cy="1072342"/>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391" y="1596046"/>
            <a:ext cx="4629150" cy="426500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1596044"/>
            <a:ext cx="2949178" cy="427294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34463028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1"/>
            <a:ext cx="5654581" cy="1022465"/>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3887391" y="1546167"/>
            <a:ext cx="4629150" cy="4314884"/>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29841" y="1554104"/>
            <a:ext cx="2949178" cy="431488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2413472534"/>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microsoft.com/office/2007/relationships/hdphoto" Target="../media/hdphoto1.wdp"/><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accent5">
            <a:lumMod val="7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84365" y="322476"/>
            <a:ext cx="5630834" cy="1325563"/>
          </a:xfrm>
          <a:prstGeom prst="rect">
            <a:avLst/>
          </a:prstGeom>
          <a:noFill/>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43298" y="1899765"/>
            <a:ext cx="7886700" cy="410135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14" name="Picture 13">
            <a:extLst>
              <a:ext uri="{FF2B5EF4-FFF2-40B4-BE49-F238E27FC236}">
                <a16:creationId xmlns:a16="http://schemas.microsoft.com/office/drawing/2014/main" id="{05A7410E-165C-4FEB-8ECB-48D4F677F9C7}"/>
              </a:ext>
            </a:extLst>
          </p:cNvPr>
          <p:cNvPicPr>
            <a:picLocks noChangeAspect="1"/>
          </p:cNvPicPr>
          <p:nvPr/>
        </p:nvPicPr>
        <p:blipFill>
          <a:blip r:embed="rId11" cstate="hqprint">
            <a:alphaModFix/>
            <a:extLst>
              <a:ext uri="{28A0092B-C50C-407E-A947-70E740481C1C}">
                <a14:useLocalDpi xmlns:a14="http://schemas.microsoft.com/office/drawing/2010/main" val="0"/>
              </a:ext>
            </a:extLst>
          </a:blip>
          <a:stretch>
            <a:fillRect/>
          </a:stretch>
        </p:blipFill>
        <p:spPr>
          <a:xfrm>
            <a:off x="7315199" y="6027797"/>
            <a:ext cx="1716241" cy="743705"/>
          </a:xfrm>
          <a:prstGeom prst="rect">
            <a:avLst/>
          </a:prstGeom>
          <a:solidFill>
            <a:schemeClr val="accent5">
              <a:lumMod val="75000"/>
            </a:schemeClr>
          </a:solidFill>
        </p:spPr>
      </p:pic>
      <p:pic>
        <p:nvPicPr>
          <p:cNvPr id="4" name="Picture 3">
            <a:extLst>
              <a:ext uri="{FF2B5EF4-FFF2-40B4-BE49-F238E27FC236}">
                <a16:creationId xmlns:a16="http://schemas.microsoft.com/office/drawing/2014/main" id="{D97ABB79-FF08-A33C-16BA-4904BDA35BF4}"/>
              </a:ext>
            </a:extLst>
          </p:cNvPr>
          <p:cNvPicPr>
            <a:picLocks noChangeAspect="1"/>
          </p:cNvPicPr>
          <p:nvPr userDrawn="1"/>
        </p:nvPicPr>
        <p:blipFill>
          <a:blip r:embed="rId12">
            <a:alphaModFix amt="92000"/>
            <a:extLst>
              <a:ext uri="{BEBA8EAE-BF5A-486C-A8C5-ECC9F3942E4B}">
                <a14:imgProps xmlns:a14="http://schemas.microsoft.com/office/drawing/2010/main">
                  <a14:imgLayer r:embed="rId13">
                    <a14:imgEffect>
                      <a14:colorTemperature colorTemp="5684"/>
                    </a14:imgEffect>
                    <a14:imgEffect>
                      <a14:saturation sat="98000"/>
                    </a14:imgEffect>
                  </a14:imgLayer>
                </a14:imgProps>
              </a:ext>
            </a:extLst>
          </a:blip>
          <a:stretch>
            <a:fillRect/>
          </a:stretch>
        </p:blipFill>
        <p:spPr>
          <a:xfrm>
            <a:off x="7650376" y="171340"/>
            <a:ext cx="1359243" cy="1309816"/>
          </a:xfrm>
          <a:prstGeom prst="rect">
            <a:avLst/>
          </a:prstGeom>
        </p:spPr>
      </p:pic>
    </p:spTree>
    <p:extLst>
      <p:ext uri="{BB962C8B-B14F-4D97-AF65-F5344CB8AC3E}">
        <p14:creationId xmlns:p14="http://schemas.microsoft.com/office/powerpoint/2010/main" val="1683064435"/>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Lst>
  <p:hf sldNum="0" hdr="0" ftr="0" dt="0"/>
  <p:txStyles>
    <p:titleStyle>
      <a:lvl1pPr algn="ctr" defTabSz="914400" rtl="0" eaLnBrk="1" latinLnBrk="0" hangingPunct="1">
        <a:lnSpc>
          <a:spcPct val="90000"/>
        </a:lnSpc>
        <a:spcBef>
          <a:spcPct val="0"/>
        </a:spcBef>
        <a:buNone/>
        <a:defRPr sz="40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panose="05000000000000000000" pitchFamily="2" charset="2"/>
        <a:buChar char="§"/>
        <a:defRPr sz="2800" kern="1200">
          <a:solidFill>
            <a:schemeClr val="bg2"/>
          </a:solidFill>
          <a:latin typeface="+mn-lt"/>
          <a:ea typeface="+mn-ea"/>
          <a:cs typeface="+mn-cs"/>
        </a:defRPr>
      </a:lvl1pPr>
      <a:lvl2pPr marL="685800" indent="-228600" algn="l" defTabSz="914400" rtl="0" eaLnBrk="1" latinLnBrk="0" hangingPunct="1">
        <a:lnSpc>
          <a:spcPct val="90000"/>
        </a:lnSpc>
        <a:spcBef>
          <a:spcPts val="500"/>
        </a:spcBef>
        <a:buFont typeface="Wingdings" panose="05000000000000000000" pitchFamily="2" charset="2"/>
        <a:buChar char="§"/>
        <a:defRPr sz="2400" kern="1200">
          <a:solidFill>
            <a:schemeClr val="bg2"/>
          </a:solidFill>
          <a:latin typeface="+mn-lt"/>
          <a:ea typeface="+mn-ea"/>
          <a:cs typeface="+mn-cs"/>
        </a:defRPr>
      </a:lvl2pPr>
      <a:lvl3pPr marL="1143000" indent="-228600" algn="l" defTabSz="914400" rtl="0" eaLnBrk="1" latinLnBrk="0" hangingPunct="1">
        <a:lnSpc>
          <a:spcPct val="90000"/>
        </a:lnSpc>
        <a:spcBef>
          <a:spcPts val="500"/>
        </a:spcBef>
        <a:buFont typeface="Wingdings" panose="05000000000000000000" pitchFamily="2" charset="2"/>
        <a:buChar char="§"/>
        <a:defRPr sz="2000" kern="1200">
          <a:solidFill>
            <a:schemeClr val="bg2"/>
          </a:solidFill>
          <a:latin typeface="+mn-lt"/>
          <a:ea typeface="+mn-ea"/>
          <a:cs typeface="+mn-cs"/>
        </a:defRPr>
      </a:lvl3pPr>
      <a:lvl4pPr marL="1600200" indent="-228600" algn="l" defTabSz="914400" rtl="0" eaLnBrk="1" latinLnBrk="0" hangingPunct="1">
        <a:lnSpc>
          <a:spcPct val="90000"/>
        </a:lnSpc>
        <a:spcBef>
          <a:spcPts val="500"/>
        </a:spcBef>
        <a:buFont typeface="Wingdings" panose="05000000000000000000" pitchFamily="2" charset="2"/>
        <a:buChar char="§"/>
        <a:defRPr sz="1800" kern="1200">
          <a:solidFill>
            <a:schemeClr val="bg2"/>
          </a:solidFill>
          <a:latin typeface="+mn-lt"/>
          <a:ea typeface="+mn-ea"/>
          <a:cs typeface="+mn-cs"/>
        </a:defRPr>
      </a:lvl4pPr>
      <a:lvl5pPr marL="2057400" indent="-228600" algn="l" defTabSz="914400" rtl="0" eaLnBrk="1" latinLnBrk="0" hangingPunct="1">
        <a:lnSpc>
          <a:spcPct val="90000"/>
        </a:lnSpc>
        <a:spcBef>
          <a:spcPts val="500"/>
        </a:spcBef>
        <a:buFont typeface="Wingdings" panose="05000000000000000000" pitchFamily="2" charset="2"/>
        <a:buChar char="§"/>
        <a:defRPr sz="1800" kern="1200">
          <a:solidFill>
            <a:schemeClr val="bg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0F5DBA-878F-4B33-B9D0-02F1D8E5A6E5}"/>
              </a:ext>
            </a:extLst>
          </p:cNvPr>
          <p:cNvSpPr>
            <a:spLocks noGrp="1"/>
          </p:cNvSpPr>
          <p:nvPr>
            <p:ph type="ctrTitle"/>
          </p:nvPr>
        </p:nvSpPr>
        <p:spPr>
          <a:xfrm>
            <a:off x="685800" y="1352321"/>
            <a:ext cx="7772400" cy="1909763"/>
          </a:xfrm>
        </p:spPr>
        <p:txBody>
          <a:bodyPr anchor="b">
            <a:normAutofit/>
          </a:bodyPr>
          <a:lstStyle/>
          <a:p>
            <a:r>
              <a:rPr lang="en-US">
                <a:solidFill>
                  <a:schemeClr val="tx1"/>
                </a:solidFill>
              </a:rPr>
              <a:t>Career Development Training Course</a:t>
            </a:r>
          </a:p>
        </p:txBody>
      </p:sp>
      <p:sp>
        <p:nvSpPr>
          <p:cNvPr id="3" name="Subtitle 2">
            <a:extLst>
              <a:ext uri="{FF2B5EF4-FFF2-40B4-BE49-F238E27FC236}">
                <a16:creationId xmlns:a16="http://schemas.microsoft.com/office/drawing/2014/main" id="{97F9F476-6833-4C5F-A3D2-37BDB2165A9E}"/>
              </a:ext>
            </a:extLst>
          </p:cNvPr>
          <p:cNvSpPr>
            <a:spLocks noGrp="1"/>
          </p:cNvSpPr>
          <p:nvPr>
            <p:ph type="subTitle" idx="1"/>
          </p:nvPr>
        </p:nvSpPr>
        <p:spPr>
          <a:xfrm>
            <a:off x="1143000" y="3771898"/>
            <a:ext cx="6858000" cy="1655762"/>
          </a:xfrm>
        </p:spPr>
        <p:txBody>
          <a:bodyPr>
            <a:normAutofit/>
          </a:bodyPr>
          <a:lstStyle/>
          <a:p>
            <a:r>
              <a:rPr lang="en-US" sz="4000"/>
              <a:t>The Foundation of </a:t>
            </a:r>
          </a:p>
          <a:p>
            <a:r>
              <a:rPr lang="en-US" sz="4000"/>
              <a:t>Career Counseling</a:t>
            </a:r>
          </a:p>
        </p:txBody>
      </p:sp>
    </p:spTree>
    <p:extLst>
      <p:ext uri="{BB962C8B-B14F-4D97-AF65-F5344CB8AC3E}">
        <p14:creationId xmlns:p14="http://schemas.microsoft.com/office/powerpoint/2010/main" val="5307031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786198-4654-49BF-B385-AC3180F14815}"/>
              </a:ext>
            </a:extLst>
          </p:cNvPr>
          <p:cNvSpPr>
            <a:spLocks noGrp="1"/>
          </p:cNvSpPr>
          <p:nvPr>
            <p:ph type="title"/>
          </p:nvPr>
        </p:nvSpPr>
        <p:spPr>
          <a:xfrm>
            <a:off x="621296" y="123986"/>
            <a:ext cx="7227907" cy="1325563"/>
          </a:xfrm>
        </p:spPr>
        <p:txBody>
          <a:bodyPr>
            <a:noAutofit/>
          </a:bodyPr>
          <a:lstStyle/>
          <a:p>
            <a:r>
              <a:rPr lang="en-US" sz="3600">
                <a:solidFill>
                  <a:schemeClr val="tx1"/>
                </a:solidFill>
                <a:latin typeface="+mj-lt"/>
              </a:rPr>
              <a:t>Career Information Program Review (CIPR) NAVPERS 1040/2 </a:t>
            </a:r>
          </a:p>
        </p:txBody>
      </p:sp>
      <p:sp>
        <p:nvSpPr>
          <p:cNvPr id="3" name="Content Placeholder 2">
            <a:extLst>
              <a:ext uri="{FF2B5EF4-FFF2-40B4-BE49-F238E27FC236}">
                <a16:creationId xmlns:a16="http://schemas.microsoft.com/office/drawing/2014/main" id="{7EC6E78F-8717-4978-B018-111AE9D9DC83}"/>
              </a:ext>
            </a:extLst>
          </p:cNvPr>
          <p:cNvSpPr>
            <a:spLocks noGrp="1"/>
          </p:cNvSpPr>
          <p:nvPr>
            <p:ph idx="1"/>
          </p:nvPr>
        </p:nvSpPr>
        <p:spPr>
          <a:xfrm>
            <a:off x="393547" y="1718977"/>
            <a:ext cx="8174387" cy="4762708"/>
          </a:xfrm>
        </p:spPr>
        <p:txBody>
          <a:bodyPr vert="horz" lIns="91440" tIns="45720" rIns="91440" bIns="45720" rtlCol="0" anchor="t">
            <a:normAutofit fontScale="85000" lnSpcReduction="20000"/>
          </a:bodyPr>
          <a:lstStyle/>
          <a:p>
            <a:pPr>
              <a:defRPr/>
            </a:pPr>
            <a:r>
              <a:rPr lang="en-US" sz="2400" dirty="0">
                <a:latin typeface="+mj-lt"/>
              </a:rPr>
              <a:t>Primary resource utilized to assess the effectiveness of a command’s</a:t>
            </a:r>
            <a:r>
              <a:rPr lang="en-US" sz="2400" dirty="0">
                <a:solidFill>
                  <a:srgbClr val="FFFEF9"/>
                </a:solidFill>
                <a:latin typeface="+mj-lt"/>
              </a:rPr>
              <a:t> CDP.</a:t>
            </a:r>
            <a:endParaRPr lang="en-US" sz="2400" dirty="0">
              <a:solidFill>
                <a:srgbClr val="FFFEF9"/>
              </a:solidFill>
              <a:latin typeface="+mj-lt"/>
              <a:ea typeface="Tahoma"/>
              <a:cs typeface="Tahoma"/>
            </a:endParaRPr>
          </a:p>
          <a:p>
            <a:pPr>
              <a:defRPr/>
            </a:pPr>
            <a:endParaRPr lang="en-US" sz="2400" dirty="0">
              <a:solidFill>
                <a:srgbClr val="FFFEF9"/>
              </a:solidFill>
              <a:latin typeface="+mj-lt"/>
            </a:endParaRPr>
          </a:p>
          <a:p>
            <a:pPr>
              <a:defRPr/>
            </a:pPr>
            <a:r>
              <a:rPr lang="en-US" sz="2400" dirty="0">
                <a:solidFill>
                  <a:srgbClr val="FFFEF9"/>
                </a:solidFill>
                <a:latin typeface="+mj-lt"/>
              </a:rPr>
              <a:t>Commands must be evaluated on a fiscal year basis by a higher echelon.</a:t>
            </a:r>
          </a:p>
          <a:p>
            <a:pPr>
              <a:defRPr/>
            </a:pPr>
            <a:endParaRPr lang="en-US" sz="2400" dirty="0">
              <a:solidFill>
                <a:srgbClr val="FFFEF9"/>
              </a:solidFill>
              <a:latin typeface="+mj-lt"/>
              <a:cs typeface="Tahoma"/>
            </a:endParaRPr>
          </a:p>
          <a:p>
            <a:pPr>
              <a:defRPr/>
            </a:pPr>
            <a:r>
              <a:rPr kumimoji="0" lang="en-US" sz="2400" b="0" i="0" u="none" strike="noStrike" kern="1200" cap="none" spc="0" normalizeH="0" baseline="0" noProof="0" dirty="0">
                <a:ln>
                  <a:noFill/>
                </a:ln>
                <a:solidFill>
                  <a:srgbClr val="FFFEF9"/>
                </a:solidFill>
                <a:effectLst/>
                <a:uLnTx/>
                <a:uFillTx/>
                <a:latin typeface="+mj-lt"/>
                <a:cs typeface="Segoe UI"/>
              </a:rPr>
              <a:t>Can</a:t>
            </a:r>
            <a:r>
              <a:rPr kumimoji="0" lang="en-US" sz="2400" b="0" i="0" u="none" strike="noStrike" kern="1200" cap="none" spc="0" normalizeH="0" noProof="0" dirty="0">
                <a:ln>
                  <a:noFill/>
                </a:ln>
                <a:solidFill>
                  <a:srgbClr val="FFFEF9"/>
                </a:solidFill>
                <a:effectLst/>
                <a:uLnTx/>
                <a:uFillTx/>
                <a:latin typeface="+mj-lt"/>
                <a:cs typeface="Segoe UI"/>
              </a:rPr>
              <a:t> be referenced when being considered for Retention Excellence Award (REA) and Career Counselor of the Year (CCOY).</a:t>
            </a:r>
            <a:endParaRPr lang="en-US" sz="2400" b="0" i="0" u="none" strike="noStrike" kern="1200" cap="none" spc="0" normalizeH="0" noProof="0" dirty="0">
              <a:ln>
                <a:noFill/>
              </a:ln>
              <a:solidFill>
                <a:srgbClr val="FFFEF9"/>
              </a:solidFill>
              <a:effectLst/>
              <a:uLnTx/>
              <a:uFillTx/>
              <a:latin typeface="+mj-lt"/>
              <a:ea typeface="Tahoma"/>
              <a:cs typeface="Segoe UI"/>
            </a:endParaRPr>
          </a:p>
          <a:p>
            <a:pPr>
              <a:defRPr/>
            </a:pPr>
            <a:endParaRPr lang="en-US" sz="2400" dirty="0">
              <a:latin typeface="+mj-lt"/>
              <a:cs typeface="Segoe UI"/>
            </a:endParaRPr>
          </a:p>
          <a:p>
            <a:pPr>
              <a:defRPr/>
            </a:pPr>
            <a:r>
              <a:rPr lang="en-US" sz="2400" dirty="0">
                <a:latin typeface="+mj-lt"/>
              </a:rPr>
              <a:t>Command Career Counselors must conduct a self-assessment utilizing NAVPERS 1040/2 within 90 days of reporting and provide results to their CO via XO and CMC.</a:t>
            </a:r>
          </a:p>
          <a:p>
            <a:pPr>
              <a:defRPr/>
            </a:pPr>
            <a:endParaRPr lang="en-US" sz="2400" dirty="0">
              <a:solidFill>
                <a:srgbClr val="FFFEF9"/>
              </a:solidFill>
              <a:latin typeface="+mj-lt"/>
            </a:endParaRPr>
          </a:p>
          <a:p>
            <a:pPr>
              <a:defRPr/>
            </a:pPr>
            <a:r>
              <a:rPr lang="en-US" sz="2400" dirty="0">
                <a:solidFill>
                  <a:srgbClr val="FFFEF9"/>
                </a:solidFill>
                <a:latin typeface="+mj-lt"/>
              </a:rPr>
              <a:t>Schedule assist visits with Immediate Superior in Command (ISIC) as needed.</a:t>
            </a:r>
            <a:endParaRPr kumimoji="0" lang="en-US" sz="2400" b="0" i="0" u="none" strike="sngStrike" kern="1200" cap="none" spc="0" normalizeH="0" baseline="0" noProof="0" dirty="0">
              <a:ln>
                <a:noFill/>
              </a:ln>
              <a:solidFill>
                <a:srgbClr val="FFFEF9"/>
              </a:solidFill>
              <a:effectLst/>
              <a:uLnTx/>
              <a:uFillTx/>
              <a:latin typeface="+mj-lt"/>
              <a:cs typeface="Segoe UI" panose="020B0502040204020203" pitchFamily="34" charset="0"/>
            </a:endParaRPr>
          </a:p>
          <a:p>
            <a:pPr marL="0" marR="0" lvl="0" indent="0" algn="l" defTabSz="914400" rtl="0" eaLnBrk="1" fontAlgn="auto" latinLnBrk="0" hangingPunct="1">
              <a:lnSpc>
                <a:spcPct val="90000"/>
              </a:lnSpc>
              <a:spcBef>
                <a:spcPts val="1000"/>
              </a:spcBef>
              <a:spcAft>
                <a:spcPts val="0"/>
              </a:spcAft>
              <a:buClrTx/>
              <a:buSzTx/>
              <a:buNone/>
              <a:tabLst/>
              <a:defRPr/>
            </a:pPr>
            <a:endParaRPr lang="en-US" sz="2000" dirty="0"/>
          </a:p>
        </p:txBody>
      </p:sp>
    </p:spTree>
    <p:extLst>
      <p:ext uri="{BB962C8B-B14F-4D97-AF65-F5344CB8AC3E}">
        <p14:creationId xmlns:p14="http://schemas.microsoft.com/office/powerpoint/2010/main" val="2589405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786198-4654-49BF-B385-AC3180F14815}"/>
              </a:ext>
            </a:extLst>
          </p:cNvPr>
          <p:cNvSpPr>
            <a:spLocks noGrp="1"/>
          </p:cNvSpPr>
          <p:nvPr>
            <p:ph type="title"/>
          </p:nvPr>
        </p:nvSpPr>
        <p:spPr>
          <a:xfrm>
            <a:off x="1307866" y="245947"/>
            <a:ext cx="6204321" cy="1325563"/>
          </a:xfrm>
        </p:spPr>
        <p:txBody>
          <a:bodyPr>
            <a:normAutofit/>
          </a:bodyPr>
          <a:lstStyle/>
          <a:p>
            <a:r>
              <a:rPr lang="en-US" sz="3600" dirty="0">
                <a:latin typeface="+mj-lt"/>
              </a:rPr>
              <a:t>CIPR </a:t>
            </a:r>
            <a:r>
              <a:rPr lang="en-US" sz="3600" dirty="0"/>
              <a:t>NAVPERS 1040/2 cont... </a:t>
            </a:r>
            <a:endParaRPr lang="en-US" sz="3600" dirty="0">
              <a:latin typeface="+mj-lt"/>
              <a:ea typeface="Tahoma"/>
              <a:cs typeface="Tahoma"/>
            </a:endParaRPr>
          </a:p>
        </p:txBody>
      </p:sp>
      <p:sp>
        <p:nvSpPr>
          <p:cNvPr id="3" name="Content Placeholder 2">
            <a:extLst>
              <a:ext uri="{FF2B5EF4-FFF2-40B4-BE49-F238E27FC236}">
                <a16:creationId xmlns:a16="http://schemas.microsoft.com/office/drawing/2014/main" id="{7EC6E78F-8717-4978-B018-111AE9D9DC83}"/>
              </a:ext>
            </a:extLst>
          </p:cNvPr>
          <p:cNvSpPr>
            <a:spLocks noGrp="1"/>
          </p:cNvSpPr>
          <p:nvPr>
            <p:ph idx="1"/>
          </p:nvPr>
        </p:nvSpPr>
        <p:spPr>
          <a:xfrm>
            <a:off x="300966" y="1662936"/>
            <a:ext cx="8391364" cy="4101350"/>
          </a:xfrm>
        </p:spPr>
        <p:txBody>
          <a:bodyPr vert="horz" lIns="91440" tIns="45720" rIns="91440" bIns="45720" rtlCol="0" anchor="t">
            <a:noAutofit/>
          </a:bodyPr>
          <a:lstStyle/>
          <a:p>
            <a:r>
              <a:rPr lang="en-US" sz="2400" dirty="0">
                <a:latin typeface="+mj-lt"/>
              </a:rPr>
              <a:t>CIPR consists of 11 critical career development pillars that are identified by an exclamation point     found on the CIPR guide located on the </a:t>
            </a:r>
            <a:r>
              <a:rPr lang="en-US" sz="2400" dirty="0" err="1">
                <a:latin typeface="+mj-lt"/>
              </a:rPr>
              <a:t>MyNavyHR</a:t>
            </a:r>
            <a:r>
              <a:rPr lang="en-US" sz="2400" dirty="0">
                <a:latin typeface="+mj-lt"/>
              </a:rPr>
              <a:t> website.</a:t>
            </a:r>
          </a:p>
          <a:p>
            <a:endParaRPr lang="en-US" sz="2400" dirty="0">
              <a:latin typeface="+mj-lt"/>
              <a:cs typeface="Tahoma"/>
            </a:endParaRPr>
          </a:p>
          <a:p>
            <a:r>
              <a:rPr lang="en-US" sz="2400" b="0" i="0" u="none" strike="noStrike" baseline="0" dirty="0">
                <a:latin typeface="+mj-lt"/>
                <a:cs typeface="Segoe UI"/>
              </a:rPr>
              <a:t>The CIPR </a:t>
            </a:r>
            <a:r>
              <a:rPr lang="en-US" sz="2400" b="0" i="0" u="none" strike="noStrike" dirty="0">
                <a:latin typeface="+mj-lt"/>
                <a:cs typeface="Segoe UI"/>
              </a:rPr>
              <a:t>will </a:t>
            </a:r>
            <a:r>
              <a:rPr lang="en-US" sz="2400" dirty="0">
                <a:latin typeface="+mj-lt"/>
                <a:cs typeface="Segoe UI"/>
              </a:rPr>
              <a:t>receive</a:t>
            </a:r>
            <a:r>
              <a:rPr lang="en-US" sz="2400" b="0" i="0" u="none" strike="noStrike" dirty="0">
                <a:latin typeface="+mj-lt"/>
                <a:cs typeface="Segoe UI"/>
              </a:rPr>
              <a:t> </a:t>
            </a:r>
            <a:r>
              <a:rPr lang="en-US" sz="2400" dirty="0">
                <a:latin typeface="+mj-lt"/>
                <a:cs typeface="Segoe UI"/>
              </a:rPr>
              <a:t>overall grade</a:t>
            </a:r>
            <a:r>
              <a:rPr lang="en-US" sz="2400" b="0" i="0" u="none" strike="noStrike" dirty="0">
                <a:latin typeface="+mj-lt"/>
                <a:cs typeface="Segoe UI"/>
              </a:rPr>
              <a:t> </a:t>
            </a:r>
            <a:r>
              <a:rPr lang="en-US" sz="2400" b="0" i="0" u="none" dirty="0">
                <a:latin typeface="+mj-lt"/>
                <a:cs typeface="Segoe UI"/>
              </a:rPr>
              <a:t>mark</a:t>
            </a:r>
            <a:r>
              <a:rPr lang="en-US" sz="2400" b="0" i="0" u="none" strike="noStrike" dirty="0">
                <a:latin typeface="+mj-lt"/>
                <a:cs typeface="Segoe UI"/>
              </a:rPr>
              <a:t> of compliant, partially compliant, or non-compliant:</a:t>
            </a:r>
            <a:endParaRPr lang="en-US" sz="2400" b="0" i="0" u="none" strike="noStrike" dirty="0">
              <a:latin typeface="+mj-lt"/>
              <a:ea typeface="Tahoma"/>
              <a:cs typeface="Segoe UI"/>
            </a:endParaRPr>
          </a:p>
          <a:p>
            <a:pPr lvl="1"/>
            <a:r>
              <a:rPr lang="en-US" sz="2000" baseline="0" dirty="0">
                <a:latin typeface="+mj-lt"/>
              </a:rPr>
              <a:t>COMPLIANT: When 10+ pillars</a:t>
            </a:r>
            <a:r>
              <a:rPr lang="en-US" sz="2000" dirty="0">
                <a:latin typeface="+mj-lt"/>
              </a:rPr>
              <a:t> are met along with 30-33 standard line items</a:t>
            </a:r>
          </a:p>
          <a:p>
            <a:pPr lvl="1"/>
            <a:r>
              <a:rPr lang="en-US" sz="2000" dirty="0">
                <a:latin typeface="+mj-lt"/>
              </a:rPr>
              <a:t>PARTIALLY COMPLIANT: When 9 pillars are met along with 27-29 standard line items</a:t>
            </a:r>
          </a:p>
          <a:p>
            <a:pPr lvl="1"/>
            <a:r>
              <a:rPr lang="en-US" sz="2000" dirty="0">
                <a:latin typeface="+mj-lt"/>
              </a:rPr>
              <a:t>NON-COMPLIANT: When 8 or less pillars are met, along with 26 or less standard line items</a:t>
            </a:r>
          </a:p>
          <a:p>
            <a:endParaRPr lang="en-US" sz="2400" dirty="0">
              <a:latin typeface="Times New Roman" panose="02020603050405020304" pitchFamily="18" charset="0"/>
            </a:endParaRPr>
          </a:p>
          <a:p>
            <a:endParaRPr lang="en-US" sz="2400" dirty="0">
              <a:latin typeface="Times New Roman" panose="02020603050405020304" pitchFamily="18" charset="0"/>
            </a:endParaRPr>
          </a:p>
          <a:p>
            <a:endParaRPr lang="en-US" sz="2400" b="0" i="0" u="none" strike="noStrike" baseline="0" dirty="0">
              <a:latin typeface="Times New Roman" panose="02020603050405020304" pitchFamily="18" charset="0"/>
            </a:endParaRPr>
          </a:p>
        </p:txBody>
      </p:sp>
      <p:pic>
        <p:nvPicPr>
          <p:cNvPr id="4" name="Picture 3"/>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77426" y="2344182"/>
            <a:ext cx="365025" cy="369755"/>
          </a:xfrm>
          <a:prstGeom prst="rect">
            <a:avLst/>
          </a:prstGeom>
          <a:noFill/>
        </p:spPr>
      </p:pic>
    </p:spTree>
    <p:extLst>
      <p:ext uri="{BB962C8B-B14F-4D97-AF65-F5344CB8AC3E}">
        <p14:creationId xmlns:p14="http://schemas.microsoft.com/office/powerpoint/2010/main" val="36449084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1398A4-7895-479A-877B-0A6B3B76AD64}"/>
              </a:ext>
            </a:extLst>
          </p:cNvPr>
          <p:cNvSpPr>
            <a:spLocks noGrp="1"/>
          </p:cNvSpPr>
          <p:nvPr>
            <p:ph type="title"/>
          </p:nvPr>
        </p:nvSpPr>
        <p:spPr>
          <a:xfrm>
            <a:off x="770780" y="131938"/>
            <a:ext cx="6902244" cy="1325563"/>
          </a:xfrm>
        </p:spPr>
        <p:txBody>
          <a:bodyPr>
            <a:normAutofit/>
          </a:bodyPr>
          <a:lstStyle/>
          <a:p>
            <a:r>
              <a:rPr lang="en-US" sz="3600" dirty="0">
                <a:latin typeface="+mj-lt"/>
              </a:rPr>
              <a:t>CIPR NAVPERS 1040/2 </a:t>
            </a:r>
            <a:r>
              <a:rPr lang="en-US" sz="3600" dirty="0"/>
              <a:t>cont... </a:t>
            </a:r>
            <a:endParaRPr lang="en-US" dirty="0">
              <a:latin typeface="+mj-lt"/>
            </a:endParaRPr>
          </a:p>
        </p:txBody>
      </p:sp>
      <p:graphicFrame>
        <p:nvGraphicFramePr>
          <p:cNvPr id="6" name="Table 5"/>
          <p:cNvGraphicFramePr>
            <a:graphicFrameLocks noGrp="1"/>
          </p:cNvGraphicFramePr>
          <p:nvPr>
            <p:extLst>
              <p:ext uri="{D42A27DB-BD31-4B8C-83A1-F6EECF244321}">
                <p14:modId xmlns:p14="http://schemas.microsoft.com/office/powerpoint/2010/main" val="3642509435"/>
              </p:ext>
            </p:extLst>
          </p:nvPr>
        </p:nvGraphicFramePr>
        <p:xfrm>
          <a:off x="420125" y="1609260"/>
          <a:ext cx="8205791" cy="4097780"/>
        </p:xfrm>
        <a:graphic>
          <a:graphicData uri="http://schemas.openxmlformats.org/drawingml/2006/table">
            <a:tbl>
              <a:tblPr/>
              <a:tblGrid>
                <a:gridCol w="217801">
                  <a:extLst>
                    <a:ext uri="{9D8B030D-6E8A-4147-A177-3AD203B41FA5}">
                      <a16:colId xmlns:a16="http://schemas.microsoft.com/office/drawing/2014/main" val="4192196441"/>
                    </a:ext>
                  </a:extLst>
                </a:gridCol>
                <a:gridCol w="303908">
                  <a:extLst>
                    <a:ext uri="{9D8B030D-6E8A-4147-A177-3AD203B41FA5}">
                      <a16:colId xmlns:a16="http://schemas.microsoft.com/office/drawing/2014/main" val="2543499889"/>
                    </a:ext>
                  </a:extLst>
                </a:gridCol>
                <a:gridCol w="1089002">
                  <a:extLst>
                    <a:ext uri="{9D8B030D-6E8A-4147-A177-3AD203B41FA5}">
                      <a16:colId xmlns:a16="http://schemas.microsoft.com/office/drawing/2014/main" val="3434182622"/>
                    </a:ext>
                  </a:extLst>
                </a:gridCol>
                <a:gridCol w="270140">
                  <a:extLst>
                    <a:ext uri="{9D8B030D-6E8A-4147-A177-3AD203B41FA5}">
                      <a16:colId xmlns:a16="http://schemas.microsoft.com/office/drawing/2014/main" val="1909748451"/>
                    </a:ext>
                  </a:extLst>
                </a:gridCol>
                <a:gridCol w="303908">
                  <a:extLst>
                    <a:ext uri="{9D8B030D-6E8A-4147-A177-3AD203B41FA5}">
                      <a16:colId xmlns:a16="http://schemas.microsoft.com/office/drawing/2014/main" val="1016720600"/>
                    </a:ext>
                  </a:extLst>
                </a:gridCol>
                <a:gridCol w="1089002">
                  <a:extLst>
                    <a:ext uri="{9D8B030D-6E8A-4147-A177-3AD203B41FA5}">
                      <a16:colId xmlns:a16="http://schemas.microsoft.com/office/drawing/2014/main" val="85385490"/>
                    </a:ext>
                  </a:extLst>
                </a:gridCol>
                <a:gridCol w="256632">
                  <a:extLst>
                    <a:ext uri="{9D8B030D-6E8A-4147-A177-3AD203B41FA5}">
                      <a16:colId xmlns:a16="http://schemas.microsoft.com/office/drawing/2014/main" val="3105940881"/>
                    </a:ext>
                  </a:extLst>
                </a:gridCol>
                <a:gridCol w="303908">
                  <a:extLst>
                    <a:ext uri="{9D8B030D-6E8A-4147-A177-3AD203B41FA5}">
                      <a16:colId xmlns:a16="http://schemas.microsoft.com/office/drawing/2014/main" val="1261109333"/>
                    </a:ext>
                  </a:extLst>
                </a:gridCol>
                <a:gridCol w="1089002">
                  <a:extLst>
                    <a:ext uri="{9D8B030D-6E8A-4147-A177-3AD203B41FA5}">
                      <a16:colId xmlns:a16="http://schemas.microsoft.com/office/drawing/2014/main" val="649782837"/>
                    </a:ext>
                  </a:extLst>
                </a:gridCol>
                <a:gridCol w="256632">
                  <a:extLst>
                    <a:ext uri="{9D8B030D-6E8A-4147-A177-3AD203B41FA5}">
                      <a16:colId xmlns:a16="http://schemas.microsoft.com/office/drawing/2014/main" val="3654519303"/>
                    </a:ext>
                  </a:extLst>
                </a:gridCol>
                <a:gridCol w="233286">
                  <a:extLst>
                    <a:ext uri="{9D8B030D-6E8A-4147-A177-3AD203B41FA5}">
                      <a16:colId xmlns:a16="http://schemas.microsoft.com/office/drawing/2014/main" val="3518107937"/>
                    </a:ext>
                  </a:extLst>
                </a:gridCol>
                <a:gridCol w="1089002">
                  <a:extLst>
                    <a:ext uri="{9D8B030D-6E8A-4147-A177-3AD203B41FA5}">
                      <a16:colId xmlns:a16="http://schemas.microsoft.com/office/drawing/2014/main" val="1556049450"/>
                    </a:ext>
                  </a:extLst>
                </a:gridCol>
                <a:gridCol w="256632">
                  <a:extLst>
                    <a:ext uri="{9D8B030D-6E8A-4147-A177-3AD203B41FA5}">
                      <a16:colId xmlns:a16="http://schemas.microsoft.com/office/drawing/2014/main" val="2191050586"/>
                    </a:ext>
                  </a:extLst>
                </a:gridCol>
                <a:gridCol w="303908">
                  <a:extLst>
                    <a:ext uri="{9D8B030D-6E8A-4147-A177-3AD203B41FA5}">
                      <a16:colId xmlns:a16="http://schemas.microsoft.com/office/drawing/2014/main" val="3814565"/>
                    </a:ext>
                  </a:extLst>
                </a:gridCol>
                <a:gridCol w="947177">
                  <a:extLst>
                    <a:ext uri="{9D8B030D-6E8A-4147-A177-3AD203B41FA5}">
                      <a16:colId xmlns:a16="http://schemas.microsoft.com/office/drawing/2014/main" val="1845319896"/>
                    </a:ext>
                  </a:extLst>
                </a:gridCol>
                <a:gridCol w="195851">
                  <a:extLst>
                    <a:ext uri="{9D8B030D-6E8A-4147-A177-3AD203B41FA5}">
                      <a16:colId xmlns:a16="http://schemas.microsoft.com/office/drawing/2014/main" val="2137758330"/>
                    </a:ext>
                  </a:extLst>
                </a:gridCol>
              </a:tblGrid>
              <a:tr h="208564">
                <a:tc>
                  <a:txBody>
                    <a:bodyPr/>
                    <a:lstStyle/>
                    <a:p>
                      <a:pPr algn="l" fontAlgn="ctr"/>
                      <a:r>
                        <a:rPr lang="en-US" sz="700" b="0" i="0" u="none" strike="noStrike" dirty="0">
                          <a:solidFill>
                            <a:srgbClr val="000000"/>
                          </a:solidFill>
                          <a:effectLst/>
                          <a:latin typeface="Lato Light"/>
                        </a:rPr>
                        <a:t> </a:t>
                      </a:r>
                    </a:p>
                  </a:txBody>
                  <a:tcPr marL="0" marR="0" marT="0" marB="0" anchor="ctr">
                    <a:lnL>
                      <a:noFill/>
                    </a:lnL>
                    <a:lnR w="6350" cap="flat" cmpd="sng" algn="ctr">
                      <a:solidFill>
                        <a:srgbClr val="002060"/>
                      </a:solidFill>
                      <a:prstDash val="solid"/>
                      <a:round/>
                      <a:headEnd type="none" w="med" len="med"/>
                      <a:tailEnd type="none" w="med" len="med"/>
                    </a:lnR>
                    <a:lnT>
                      <a:noFill/>
                    </a:lnT>
                    <a:lnB>
                      <a:noFill/>
                    </a:lnB>
                    <a:solidFill>
                      <a:srgbClr val="FFFFFF"/>
                    </a:solidFill>
                  </a:tcPr>
                </a:tc>
                <a:tc gridSpan="2">
                  <a:txBody>
                    <a:bodyPr/>
                    <a:lstStyle/>
                    <a:p>
                      <a:pPr algn="l" fontAlgn="ctr"/>
                      <a:r>
                        <a:rPr lang="en-US" sz="700" b="1" i="0" u="none" strike="noStrike" dirty="0">
                          <a:solidFill>
                            <a:srgbClr val="000000"/>
                          </a:solidFill>
                          <a:effectLst/>
                          <a:latin typeface="Lato Light"/>
                        </a:rPr>
                        <a:t>Section A</a:t>
                      </a:r>
                    </a:p>
                  </a:txBody>
                  <a:tcPr marL="0" marR="0" marT="0" marB="0" anchor="ctr">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2060"/>
                      </a:solidFill>
                      <a:prstDash val="solid"/>
                      <a:round/>
                      <a:headEnd type="none" w="med" len="med"/>
                      <a:tailEnd type="none" w="med" len="med"/>
                    </a:lnT>
                    <a:lnB w="6350" cap="flat" cmpd="sng" algn="ctr">
                      <a:solidFill>
                        <a:srgbClr val="002060"/>
                      </a:solidFill>
                      <a:prstDash val="solid"/>
                      <a:round/>
                      <a:headEnd type="none" w="med" len="med"/>
                      <a:tailEnd type="none" w="med" len="med"/>
                    </a:lnB>
                    <a:solidFill>
                      <a:srgbClr val="FFFFFF"/>
                    </a:solidFill>
                  </a:tcPr>
                </a:tc>
                <a:tc hMerge="1">
                  <a:txBody>
                    <a:bodyPr/>
                    <a:lstStyle/>
                    <a:p>
                      <a:endParaRPr lang="en-US"/>
                    </a:p>
                  </a:txBody>
                  <a:tcPr/>
                </a:tc>
                <a:tc>
                  <a:txBody>
                    <a:bodyPr/>
                    <a:lstStyle/>
                    <a:p>
                      <a:pPr algn="l" fontAlgn="ctr"/>
                      <a:r>
                        <a:rPr lang="en-US" sz="700" b="0" i="0" u="none" strike="noStrike">
                          <a:solidFill>
                            <a:srgbClr val="000000"/>
                          </a:solidFill>
                          <a:effectLst/>
                          <a:latin typeface="Lato Light"/>
                        </a:rPr>
                        <a:t> </a:t>
                      </a:r>
                    </a:p>
                  </a:txBody>
                  <a:tcPr marL="0" marR="0" marT="0" marB="0" anchor="ctr">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a:noFill/>
                    </a:lnT>
                    <a:lnB>
                      <a:noFill/>
                    </a:lnB>
                    <a:solidFill>
                      <a:srgbClr val="FFFFFF"/>
                    </a:solidFill>
                  </a:tcPr>
                </a:tc>
                <a:tc gridSpan="2">
                  <a:txBody>
                    <a:bodyPr/>
                    <a:lstStyle/>
                    <a:p>
                      <a:pPr algn="l" fontAlgn="ctr"/>
                      <a:r>
                        <a:rPr lang="en-US" sz="700" b="1" i="0" u="none" strike="noStrike">
                          <a:solidFill>
                            <a:srgbClr val="000000"/>
                          </a:solidFill>
                          <a:effectLst/>
                          <a:latin typeface="Lato Light"/>
                        </a:rPr>
                        <a:t>Section B</a:t>
                      </a:r>
                    </a:p>
                  </a:txBody>
                  <a:tcPr marL="0" marR="0" marT="0" marB="0" anchor="ctr">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2060"/>
                      </a:solidFill>
                      <a:prstDash val="solid"/>
                      <a:round/>
                      <a:headEnd type="none" w="med" len="med"/>
                      <a:tailEnd type="none" w="med" len="med"/>
                    </a:lnT>
                    <a:lnB w="6350" cap="flat" cmpd="sng" algn="ctr">
                      <a:solidFill>
                        <a:srgbClr val="002060"/>
                      </a:solidFill>
                      <a:prstDash val="solid"/>
                      <a:round/>
                      <a:headEnd type="none" w="med" len="med"/>
                      <a:tailEnd type="none" w="med" len="med"/>
                    </a:lnB>
                    <a:solidFill>
                      <a:srgbClr val="FFFFFF"/>
                    </a:solidFill>
                  </a:tcPr>
                </a:tc>
                <a:tc hMerge="1">
                  <a:txBody>
                    <a:bodyPr/>
                    <a:lstStyle/>
                    <a:p>
                      <a:endParaRPr lang="en-US"/>
                    </a:p>
                  </a:txBody>
                  <a:tcPr/>
                </a:tc>
                <a:tc>
                  <a:txBody>
                    <a:bodyPr/>
                    <a:lstStyle/>
                    <a:p>
                      <a:pPr algn="l" fontAlgn="ctr"/>
                      <a:r>
                        <a:rPr lang="en-US" sz="700" b="0" i="0" u="none" strike="noStrike">
                          <a:solidFill>
                            <a:srgbClr val="000000"/>
                          </a:solidFill>
                          <a:effectLst/>
                          <a:latin typeface="Lato Light"/>
                        </a:rPr>
                        <a:t> </a:t>
                      </a:r>
                    </a:p>
                  </a:txBody>
                  <a:tcPr marL="0" marR="0" marT="0" marB="0" anchor="ctr">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a:noFill/>
                    </a:lnT>
                    <a:lnB>
                      <a:noFill/>
                    </a:lnB>
                    <a:solidFill>
                      <a:srgbClr val="FFFFFF"/>
                    </a:solidFill>
                  </a:tcPr>
                </a:tc>
                <a:tc gridSpan="2">
                  <a:txBody>
                    <a:bodyPr/>
                    <a:lstStyle/>
                    <a:p>
                      <a:pPr algn="l" fontAlgn="ctr"/>
                      <a:r>
                        <a:rPr lang="en-US" sz="700" b="1" i="0" u="none" strike="noStrike">
                          <a:solidFill>
                            <a:srgbClr val="000000"/>
                          </a:solidFill>
                          <a:effectLst/>
                          <a:latin typeface="Lato Light"/>
                        </a:rPr>
                        <a:t>Section D</a:t>
                      </a:r>
                    </a:p>
                  </a:txBody>
                  <a:tcPr marL="0" marR="0" marT="0" marB="0" anchor="ctr">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2060"/>
                      </a:solidFill>
                      <a:prstDash val="solid"/>
                      <a:round/>
                      <a:headEnd type="none" w="med" len="med"/>
                      <a:tailEnd type="none" w="med" len="med"/>
                    </a:lnT>
                    <a:lnB w="6350" cap="flat" cmpd="sng" algn="ctr">
                      <a:solidFill>
                        <a:srgbClr val="002060"/>
                      </a:solidFill>
                      <a:prstDash val="solid"/>
                      <a:round/>
                      <a:headEnd type="none" w="med" len="med"/>
                      <a:tailEnd type="none" w="med" len="med"/>
                    </a:lnB>
                    <a:solidFill>
                      <a:srgbClr val="FFFFFF"/>
                    </a:solidFill>
                  </a:tcPr>
                </a:tc>
                <a:tc hMerge="1">
                  <a:txBody>
                    <a:bodyPr/>
                    <a:lstStyle/>
                    <a:p>
                      <a:endParaRPr lang="en-US"/>
                    </a:p>
                  </a:txBody>
                  <a:tcPr/>
                </a:tc>
                <a:tc>
                  <a:txBody>
                    <a:bodyPr/>
                    <a:lstStyle/>
                    <a:p>
                      <a:pPr algn="l" fontAlgn="ctr"/>
                      <a:r>
                        <a:rPr lang="en-US" sz="700" b="0" i="0" u="none" strike="noStrike">
                          <a:solidFill>
                            <a:srgbClr val="000000"/>
                          </a:solidFill>
                          <a:effectLst/>
                          <a:latin typeface="Lato Light"/>
                        </a:rPr>
                        <a:t> </a:t>
                      </a:r>
                    </a:p>
                  </a:txBody>
                  <a:tcPr marL="0" marR="0" marT="0" marB="0" anchor="ctr">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a:noFill/>
                    </a:lnT>
                    <a:lnB>
                      <a:noFill/>
                    </a:lnB>
                    <a:solidFill>
                      <a:srgbClr val="FFFFFF"/>
                    </a:solidFill>
                  </a:tcPr>
                </a:tc>
                <a:tc gridSpan="2">
                  <a:txBody>
                    <a:bodyPr/>
                    <a:lstStyle/>
                    <a:p>
                      <a:pPr algn="l" fontAlgn="ctr"/>
                      <a:r>
                        <a:rPr lang="en-US" sz="700" b="1" i="0" u="none" strike="noStrike">
                          <a:solidFill>
                            <a:srgbClr val="000000"/>
                          </a:solidFill>
                          <a:effectLst/>
                          <a:latin typeface="Lato Light"/>
                        </a:rPr>
                        <a:t>Section E</a:t>
                      </a:r>
                    </a:p>
                  </a:txBody>
                  <a:tcPr marL="0" marR="0" marT="0" marB="0" anchor="ctr">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2060"/>
                      </a:solidFill>
                      <a:prstDash val="solid"/>
                      <a:round/>
                      <a:headEnd type="none" w="med" len="med"/>
                      <a:tailEnd type="none" w="med" len="med"/>
                    </a:lnT>
                    <a:lnB w="6350" cap="flat" cmpd="sng" algn="ctr">
                      <a:solidFill>
                        <a:srgbClr val="002060"/>
                      </a:solidFill>
                      <a:prstDash val="solid"/>
                      <a:round/>
                      <a:headEnd type="none" w="med" len="med"/>
                      <a:tailEnd type="none" w="med" len="med"/>
                    </a:lnB>
                    <a:solidFill>
                      <a:srgbClr val="FFFFFF"/>
                    </a:solidFill>
                  </a:tcPr>
                </a:tc>
                <a:tc hMerge="1">
                  <a:txBody>
                    <a:bodyPr/>
                    <a:lstStyle/>
                    <a:p>
                      <a:endParaRPr lang="en-US"/>
                    </a:p>
                  </a:txBody>
                  <a:tcPr/>
                </a:tc>
                <a:tc>
                  <a:txBody>
                    <a:bodyPr/>
                    <a:lstStyle/>
                    <a:p>
                      <a:pPr algn="l" fontAlgn="ctr"/>
                      <a:r>
                        <a:rPr lang="en-US" sz="700" b="0" i="0" u="none" strike="noStrike">
                          <a:solidFill>
                            <a:srgbClr val="000000"/>
                          </a:solidFill>
                          <a:effectLst/>
                          <a:latin typeface="Lato Light"/>
                        </a:rPr>
                        <a:t> </a:t>
                      </a:r>
                    </a:p>
                  </a:txBody>
                  <a:tcPr marL="0" marR="0" marT="0" marB="0" anchor="ctr">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a:noFill/>
                    </a:lnT>
                    <a:lnB>
                      <a:noFill/>
                    </a:lnB>
                    <a:solidFill>
                      <a:srgbClr val="FFFFFF"/>
                    </a:solidFill>
                  </a:tcPr>
                </a:tc>
                <a:tc gridSpan="2">
                  <a:txBody>
                    <a:bodyPr/>
                    <a:lstStyle/>
                    <a:p>
                      <a:pPr algn="l" fontAlgn="ctr"/>
                      <a:r>
                        <a:rPr lang="en-US" sz="700" b="1" i="0" u="none" strike="noStrike">
                          <a:solidFill>
                            <a:srgbClr val="000000"/>
                          </a:solidFill>
                          <a:effectLst/>
                          <a:latin typeface="Lato Light"/>
                        </a:rPr>
                        <a:t>Section F</a:t>
                      </a:r>
                    </a:p>
                  </a:txBody>
                  <a:tcPr marL="0" marR="0" marT="0" marB="0" anchor="ctr">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2060"/>
                      </a:solidFill>
                      <a:prstDash val="solid"/>
                      <a:round/>
                      <a:headEnd type="none" w="med" len="med"/>
                      <a:tailEnd type="none" w="med" len="med"/>
                    </a:lnT>
                    <a:lnB w="6350" cap="flat" cmpd="sng" algn="ctr">
                      <a:solidFill>
                        <a:srgbClr val="002060"/>
                      </a:solidFill>
                      <a:prstDash val="solid"/>
                      <a:round/>
                      <a:headEnd type="none" w="med" len="med"/>
                      <a:tailEnd type="none" w="med" len="med"/>
                    </a:lnB>
                    <a:solidFill>
                      <a:srgbClr val="FFFFFF"/>
                    </a:solidFill>
                  </a:tcPr>
                </a:tc>
                <a:tc hMerge="1">
                  <a:txBody>
                    <a:bodyPr/>
                    <a:lstStyle/>
                    <a:p>
                      <a:endParaRPr lang="en-US"/>
                    </a:p>
                  </a:txBody>
                  <a:tcPr/>
                </a:tc>
                <a:tc>
                  <a:txBody>
                    <a:bodyPr/>
                    <a:lstStyle/>
                    <a:p>
                      <a:pPr algn="l" fontAlgn="ctr"/>
                      <a:r>
                        <a:rPr lang="en-US" sz="700" b="0" i="0" u="none" strike="noStrike">
                          <a:solidFill>
                            <a:srgbClr val="000000"/>
                          </a:solidFill>
                          <a:effectLst/>
                          <a:latin typeface="Lato Light"/>
                        </a:rPr>
                        <a:t> </a:t>
                      </a:r>
                    </a:p>
                  </a:txBody>
                  <a:tcPr marL="0" marR="0" marT="0" marB="0" anchor="ctr">
                    <a:lnL w="6350" cap="flat" cmpd="sng" algn="ctr">
                      <a:solidFill>
                        <a:srgbClr val="002060"/>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2648425186"/>
                  </a:ext>
                </a:extLst>
              </a:tr>
              <a:tr h="375416">
                <a:tc>
                  <a:txBody>
                    <a:bodyPr/>
                    <a:lstStyle/>
                    <a:p>
                      <a:pPr algn="l" fontAlgn="ctr"/>
                      <a:r>
                        <a:rPr lang="en-US" sz="1100" b="1" i="0" u="none" strike="noStrike" dirty="0">
                          <a:solidFill>
                            <a:srgbClr val="000000"/>
                          </a:solidFill>
                          <a:effectLst/>
                          <a:latin typeface="Calibri" panose="020F0502020204030204" pitchFamily="34" charset="0"/>
                        </a:rPr>
                        <a:t> </a:t>
                      </a:r>
                    </a:p>
                  </a:txBody>
                  <a:tcPr marL="0" marR="0" marT="0" marB="0" anchor="ctr">
                    <a:lnL>
                      <a:noFill/>
                    </a:lnL>
                    <a:lnR w="6350" cap="flat" cmpd="sng" algn="ctr">
                      <a:solidFill>
                        <a:srgbClr val="002060"/>
                      </a:solidFill>
                      <a:prstDash val="solid"/>
                      <a:round/>
                      <a:headEnd type="none" w="med" len="med"/>
                      <a:tailEnd type="none" w="med" len="med"/>
                    </a:lnR>
                    <a:lnT>
                      <a:noFill/>
                    </a:lnT>
                    <a:lnB>
                      <a:noFill/>
                    </a:lnB>
                    <a:solidFill>
                      <a:srgbClr val="FFFFFF"/>
                    </a:solidFill>
                  </a:tcPr>
                </a:tc>
                <a:tc gridSpan="2">
                  <a:txBody>
                    <a:bodyPr/>
                    <a:lstStyle/>
                    <a:p>
                      <a:pPr algn="ctr" fontAlgn="ctr"/>
                      <a:r>
                        <a:rPr lang="en-US" sz="1100" b="1" i="0" u="none" strike="noStrike">
                          <a:solidFill>
                            <a:srgbClr val="FFFFFF"/>
                          </a:solidFill>
                          <a:effectLst/>
                          <a:latin typeface="Calibri" panose="020F0502020204030204" pitchFamily="34" charset="0"/>
                        </a:rPr>
                        <a:t>CDP MANAGEMENT</a:t>
                      </a:r>
                    </a:p>
                  </a:txBody>
                  <a:tcPr marL="0" marR="0" marT="0" marB="0" anchor="ctr">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2060"/>
                      </a:solidFill>
                      <a:prstDash val="solid"/>
                      <a:round/>
                      <a:headEnd type="none" w="med" len="med"/>
                      <a:tailEnd type="none" w="med" len="med"/>
                    </a:lnT>
                    <a:lnB>
                      <a:noFill/>
                    </a:lnB>
                    <a:solidFill>
                      <a:srgbClr val="203764"/>
                    </a:solidFill>
                  </a:tcPr>
                </a:tc>
                <a:tc hMerge="1">
                  <a:txBody>
                    <a:bodyPr/>
                    <a:lstStyle/>
                    <a:p>
                      <a:endParaRPr lang="en-US"/>
                    </a:p>
                  </a:txBody>
                  <a:tcPr/>
                </a:tc>
                <a:tc>
                  <a:txBody>
                    <a:bodyPr/>
                    <a:lstStyle/>
                    <a:p>
                      <a:pPr algn="l" fontAlgn="ctr"/>
                      <a:r>
                        <a:rPr lang="en-US" sz="1100" b="1" i="0" u="none" strike="noStrike">
                          <a:solidFill>
                            <a:srgbClr val="000000"/>
                          </a:solidFill>
                          <a:effectLst/>
                          <a:latin typeface="Calibri" panose="020F0502020204030204" pitchFamily="34" charset="0"/>
                        </a:rPr>
                        <a:t> </a:t>
                      </a:r>
                    </a:p>
                  </a:txBody>
                  <a:tcPr marL="0" marR="0" marT="0" marB="0" anchor="ctr">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a:noFill/>
                    </a:lnT>
                    <a:lnB>
                      <a:noFill/>
                    </a:lnB>
                    <a:solidFill>
                      <a:srgbClr val="FFFFFF"/>
                    </a:solidFill>
                  </a:tcPr>
                </a:tc>
                <a:tc gridSpan="2">
                  <a:txBody>
                    <a:bodyPr/>
                    <a:lstStyle/>
                    <a:p>
                      <a:pPr algn="ctr" fontAlgn="ctr"/>
                      <a:r>
                        <a:rPr lang="en-US" sz="1100" b="1" i="0" u="none" strike="noStrike">
                          <a:solidFill>
                            <a:srgbClr val="FFFFFF"/>
                          </a:solidFill>
                          <a:effectLst/>
                          <a:latin typeface="Calibri" panose="020F0502020204030204" pitchFamily="34" charset="0"/>
                        </a:rPr>
                        <a:t>CDT</a:t>
                      </a:r>
                    </a:p>
                  </a:txBody>
                  <a:tcPr marL="0" marR="0" marT="0" marB="0" anchor="ctr">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2060"/>
                      </a:solidFill>
                      <a:prstDash val="solid"/>
                      <a:round/>
                      <a:headEnd type="none" w="med" len="med"/>
                      <a:tailEnd type="none" w="med" len="med"/>
                    </a:lnT>
                    <a:lnB>
                      <a:noFill/>
                    </a:lnB>
                    <a:solidFill>
                      <a:srgbClr val="203764"/>
                    </a:solidFill>
                  </a:tcPr>
                </a:tc>
                <a:tc hMerge="1">
                  <a:txBody>
                    <a:bodyPr/>
                    <a:lstStyle/>
                    <a:p>
                      <a:endParaRPr lang="en-US"/>
                    </a:p>
                  </a:txBody>
                  <a:tcPr/>
                </a:tc>
                <a:tc>
                  <a:txBody>
                    <a:bodyPr/>
                    <a:lstStyle/>
                    <a:p>
                      <a:pPr algn="l" fontAlgn="ctr"/>
                      <a:r>
                        <a:rPr lang="en-US" sz="1100" b="1" i="0" u="none" strike="noStrike">
                          <a:solidFill>
                            <a:srgbClr val="000000"/>
                          </a:solidFill>
                          <a:effectLst/>
                          <a:latin typeface="Calibri" panose="020F0502020204030204" pitchFamily="34" charset="0"/>
                        </a:rPr>
                        <a:t> </a:t>
                      </a:r>
                    </a:p>
                  </a:txBody>
                  <a:tcPr marL="0" marR="0" marT="0" marB="0" anchor="ctr">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a:noFill/>
                    </a:lnT>
                    <a:lnB>
                      <a:noFill/>
                    </a:lnB>
                    <a:solidFill>
                      <a:srgbClr val="FFFFFF"/>
                    </a:solidFill>
                  </a:tcPr>
                </a:tc>
                <a:tc gridSpan="2">
                  <a:txBody>
                    <a:bodyPr/>
                    <a:lstStyle/>
                    <a:p>
                      <a:pPr algn="ctr" fontAlgn="ctr"/>
                      <a:r>
                        <a:rPr lang="en-US" sz="1100" b="1" i="0" u="none" strike="noStrike">
                          <a:solidFill>
                            <a:srgbClr val="FFFFFF"/>
                          </a:solidFill>
                          <a:effectLst/>
                          <a:latin typeface="Calibri" panose="020F0502020204030204" pitchFamily="34" charset="0"/>
                        </a:rPr>
                        <a:t>CDBs</a:t>
                      </a:r>
                    </a:p>
                  </a:txBody>
                  <a:tcPr marL="0" marR="0" marT="0" marB="0" anchor="ctr">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2060"/>
                      </a:solidFill>
                      <a:prstDash val="solid"/>
                      <a:round/>
                      <a:headEnd type="none" w="med" len="med"/>
                      <a:tailEnd type="none" w="med" len="med"/>
                    </a:lnT>
                    <a:lnB>
                      <a:noFill/>
                    </a:lnB>
                    <a:solidFill>
                      <a:srgbClr val="203764"/>
                    </a:solidFill>
                  </a:tcPr>
                </a:tc>
                <a:tc hMerge="1">
                  <a:txBody>
                    <a:bodyPr/>
                    <a:lstStyle/>
                    <a:p>
                      <a:endParaRPr lang="en-US"/>
                    </a:p>
                  </a:txBody>
                  <a:tcPr/>
                </a:tc>
                <a:tc>
                  <a:txBody>
                    <a:bodyPr/>
                    <a:lstStyle/>
                    <a:p>
                      <a:pPr algn="l" fontAlgn="ctr"/>
                      <a:r>
                        <a:rPr lang="en-US" sz="1100" b="1"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a:noFill/>
                    </a:lnT>
                    <a:lnB>
                      <a:noFill/>
                    </a:lnB>
                    <a:solidFill>
                      <a:srgbClr val="FFFFFF"/>
                    </a:solidFill>
                  </a:tcPr>
                </a:tc>
                <a:tc gridSpan="2">
                  <a:txBody>
                    <a:bodyPr/>
                    <a:lstStyle/>
                    <a:p>
                      <a:pPr algn="ctr" fontAlgn="ctr"/>
                      <a:r>
                        <a:rPr lang="en-US" sz="1100" b="1" i="0" u="none" strike="noStrike">
                          <a:solidFill>
                            <a:srgbClr val="FFFFFF"/>
                          </a:solidFill>
                          <a:effectLst/>
                          <a:latin typeface="Calibri" panose="020F0502020204030204" pitchFamily="34" charset="0"/>
                        </a:rPr>
                        <a:t>PACT</a:t>
                      </a:r>
                    </a:p>
                  </a:txBody>
                  <a:tcPr marL="0" marR="0" marT="0" marB="0" anchor="ctr">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2060"/>
                      </a:solidFill>
                      <a:prstDash val="solid"/>
                      <a:round/>
                      <a:headEnd type="none" w="med" len="med"/>
                      <a:tailEnd type="none" w="med" len="med"/>
                    </a:lnT>
                    <a:lnB>
                      <a:noFill/>
                    </a:lnB>
                    <a:solidFill>
                      <a:srgbClr val="203764"/>
                    </a:solidFill>
                  </a:tcPr>
                </a:tc>
                <a:tc hMerge="1">
                  <a:txBody>
                    <a:bodyPr/>
                    <a:lstStyle/>
                    <a:p>
                      <a:endParaRPr lang="en-US"/>
                    </a:p>
                  </a:txBody>
                  <a:tcPr/>
                </a:tc>
                <a:tc>
                  <a:txBody>
                    <a:bodyPr/>
                    <a:lstStyle/>
                    <a:p>
                      <a:pPr algn="l" fontAlgn="ctr"/>
                      <a:r>
                        <a:rPr lang="en-US" sz="1100" b="1" i="0" u="none" strike="noStrike">
                          <a:solidFill>
                            <a:srgbClr val="000000"/>
                          </a:solidFill>
                          <a:effectLst/>
                          <a:latin typeface="Calibri" panose="020F0502020204030204" pitchFamily="34" charset="0"/>
                        </a:rPr>
                        <a:t> </a:t>
                      </a:r>
                    </a:p>
                  </a:txBody>
                  <a:tcPr marL="0" marR="0" marT="0" marB="0" anchor="ctr">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a:noFill/>
                    </a:lnT>
                    <a:lnB>
                      <a:noFill/>
                    </a:lnB>
                    <a:solidFill>
                      <a:srgbClr val="FFFFFF"/>
                    </a:solidFill>
                  </a:tcPr>
                </a:tc>
                <a:tc gridSpan="2">
                  <a:txBody>
                    <a:bodyPr/>
                    <a:lstStyle/>
                    <a:p>
                      <a:pPr algn="ctr" fontAlgn="ctr"/>
                      <a:r>
                        <a:rPr lang="en-US" sz="1100" b="1" i="0" u="none" strike="noStrike">
                          <a:solidFill>
                            <a:srgbClr val="FFFFFF"/>
                          </a:solidFill>
                          <a:effectLst/>
                          <a:latin typeface="Calibri" panose="020F0502020204030204" pitchFamily="34" charset="0"/>
                        </a:rPr>
                        <a:t>CWAY-REEN</a:t>
                      </a:r>
                    </a:p>
                  </a:txBody>
                  <a:tcPr marL="0" marR="0" marT="0" marB="0" anchor="ctr">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2060"/>
                      </a:solidFill>
                      <a:prstDash val="solid"/>
                      <a:round/>
                      <a:headEnd type="none" w="med" len="med"/>
                      <a:tailEnd type="none" w="med" len="med"/>
                    </a:lnT>
                    <a:lnB>
                      <a:noFill/>
                    </a:lnB>
                    <a:solidFill>
                      <a:srgbClr val="203764"/>
                    </a:solidFill>
                  </a:tcPr>
                </a:tc>
                <a:tc hMerge="1">
                  <a:txBody>
                    <a:bodyPr/>
                    <a:lstStyle/>
                    <a:p>
                      <a:endParaRPr lang="en-US"/>
                    </a:p>
                  </a:txBody>
                  <a:tcPr/>
                </a:tc>
                <a:tc>
                  <a:txBody>
                    <a:bodyPr/>
                    <a:lstStyle/>
                    <a:p>
                      <a:pPr algn="l" fontAlgn="ctr"/>
                      <a:r>
                        <a:rPr lang="en-US" sz="1100" b="1" i="0" u="none" strike="noStrike">
                          <a:solidFill>
                            <a:srgbClr val="000000"/>
                          </a:solidFill>
                          <a:effectLst/>
                          <a:latin typeface="Calibri" panose="020F0502020204030204" pitchFamily="34" charset="0"/>
                        </a:rPr>
                        <a:t> </a:t>
                      </a:r>
                    </a:p>
                  </a:txBody>
                  <a:tcPr marL="0" marR="0" marT="0" marB="0" anchor="ctr">
                    <a:lnL w="6350" cap="flat" cmpd="sng" algn="ctr">
                      <a:solidFill>
                        <a:srgbClr val="002060"/>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377540614"/>
                  </a:ext>
                </a:extLst>
              </a:tr>
              <a:tr h="216907">
                <a:tc>
                  <a:txBody>
                    <a:bodyPr/>
                    <a:lstStyle/>
                    <a:p>
                      <a:pPr algn="l" fontAlgn="ctr"/>
                      <a:r>
                        <a:rPr lang="en-US" sz="800" b="0" i="0" u="none" strike="noStrike">
                          <a:solidFill>
                            <a:srgbClr val="000000"/>
                          </a:solidFill>
                          <a:effectLst/>
                          <a:latin typeface="Calibri Light" panose="020F0302020204030204" pitchFamily="34" charset="0"/>
                        </a:rPr>
                        <a:t> </a:t>
                      </a:r>
                    </a:p>
                  </a:txBody>
                  <a:tcPr marL="0" marR="0" marT="0" marB="0" anchor="ctr">
                    <a:lnL>
                      <a:noFill/>
                    </a:lnL>
                    <a:lnR w="6350" cap="flat" cmpd="sng" algn="ctr">
                      <a:solidFill>
                        <a:srgbClr val="002060"/>
                      </a:solidFill>
                      <a:prstDash val="solid"/>
                      <a:round/>
                      <a:headEnd type="none" w="med" len="med"/>
                      <a:tailEnd type="none" w="med" len="med"/>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A1</a:t>
                      </a:r>
                    </a:p>
                  </a:txBody>
                  <a:tcPr marL="58661" marR="0" marT="0" marB="0" anchor="ctr">
                    <a:lnL w="6350" cap="flat" cmpd="sng" algn="ctr">
                      <a:solidFill>
                        <a:srgbClr val="002060"/>
                      </a:solidFill>
                      <a:prstDash val="solid"/>
                      <a:round/>
                      <a:headEnd type="none" w="med" len="med"/>
                      <a:tailEnd type="none" w="med" len="med"/>
                    </a:lnL>
                    <a:lnR>
                      <a:noFill/>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Triad Communication</a:t>
                      </a:r>
                    </a:p>
                  </a:txBody>
                  <a:tcPr marL="0" marR="0" marT="0" marB="0" anchor="ctr">
                    <a:lnL>
                      <a:noFill/>
                    </a:lnL>
                    <a:lnR w="6350" cap="flat" cmpd="sng" algn="ctr">
                      <a:solidFill>
                        <a:srgbClr val="002060"/>
                      </a:solidFill>
                      <a:prstDash val="solid"/>
                      <a:round/>
                      <a:headEnd type="none" w="med" len="med"/>
                      <a:tailEnd type="none" w="med" len="med"/>
                    </a:lnR>
                    <a:lnT>
                      <a:noFill/>
                    </a:lnT>
                    <a:lnB>
                      <a:noFill/>
                    </a:lnB>
                    <a:solidFill>
                      <a:srgbClr val="FFFFFF"/>
                    </a:solidFill>
                  </a:tcPr>
                </a:tc>
                <a:tc rowSpan="4">
                  <a:txBody>
                    <a:bodyPr/>
                    <a:lstStyle/>
                    <a:p>
                      <a:pPr algn="l" fontAlgn="ctr"/>
                      <a:endParaRPr lang="en-US" sz="800" b="0" i="0" u="none" strike="noStrike">
                        <a:solidFill>
                          <a:srgbClr val="000000"/>
                        </a:solidFill>
                        <a:effectLst/>
                        <a:latin typeface="Calibri Light" panose="020F0302020204030204" pitchFamily="34" charset="0"/>
                      </a:endParaRPr>
                    </a:p>
                  </a:txBody>
                  <a:tcPr marL="0" marR="0" marT="0" marB="0" anchor="ctr">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B1</a:t>
                      </a:r>
                    </a:p>
                  </a:txBody>
                  <a:tcPr marL="58661" marR="0" marT="0" marB="0" anchor="ctr">
                    <a:lnL w="6350" cap="flat" cmpd="sng" algn="ctr">
                      <a:solidFill>
                        <a:srgbClr val="002060"/>
                      </a:solidFill>
                      <a:prstDash val="solid"/>
                      <a:round/>
                      <a:headEnd type="none" w="med" len="med"/>
                      <a:tailEnd type="none" w="med" len="med"/>
                    </a:lnL>
                    <a:lnR>
                      <a:noFill/>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Quarterly Meetings</a:t>
                      </a:r>
                    </a:p>
                  </a:txBody>
                  <a:tcPr marL="0" marR="0" marT="0" marB="0" anchor="ctr">
                    <a:lnL>
                      <a:noFill/>
                    </a:lnL>
                    <a:lnR w="6350" cap="flat" cmpd="sng" algn="ctr">
                      <a:solidFill>
                        <a:srgbClr val="002060"/>
                      </a:solidFill>
                      <a:prstDash val="solid"/>
                      <a:round/>
                      <a:headEnd type="none" w="med" len="med"/>
                      <a:tailEnd type="none" w="med" len="med"/>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 </a:t>
                      </a:r>
                    </a:p>
                  </a:txBody>
                  <a:tcPr marL="0" marR="0" marT="0" marB="0" anchor="ctr">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D1</a:t>
                      </a:r>
                    </a:p>
                  </a:txBody>
                  <a:tcPr marL="58661" marR="0" marT="0" marB="0" anchor="ctr">
                    <a:lnL w="6350" cap="flat" cmpd="sng" algn="ctr">
                      <a:solidFill>
                        <a:srgbClr val="002060"/>
                      </a:solidFill>
                      <a:prstDash val="solid"/>
                      <a:round/>
                      <a:headEnd type="none" w="med" len="med"/>
                      <a:tailEnd type="none" w="med" len="med"/>
                    </a:lnL>
                    <a:lnR>
                      <a:noFill/>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CMC CDB Chair</a:t>
                      </a:r>
                    </a:p>
                  </a:txBody>
                  <a:tcPr marL="0" marR="0" marT="0" marB="0" anchor="ctr">
                    <a:lnL>
                      <a:noFill/>
                    </a:lnL>
                    <a:lnR w="6350" cap="flat" cmpd="sng" algn="ctr">
                      <a:solidFill>
                        <a:srgbClr val="002060"/>
                      </a:solidFill>
                      <a:prstDash val="solid"/>
                      <a:round/>
                      <a:headEnd type="none" w="med" len="med"/>
                      <a:tailEnd type="none" w="med" len="med"/>
                    </a:lnR>
                    <a:lnT>
                      <a:noFill/>
                    </a:lnT>
                    <a:lnB>
                      <a:noFill/>
                    </a:lnB>
                    <a:solidFill>
                      <a:srgbClr val="FFFFFF"/>
                    </a:solidFill>
                  </a:tcPr>
                </a:tc>
                <a:tc rowSpan="3">
                  <a:txBody>
                    <a:bodyPr/>
                    <a:lstStyle/>
                    <a:p>
                      <a:pPr algn="l" fontAlgn="ctr"/>
                      <a:endParaRPr lang="en-US" sz="800" b="0" i="0" u="none" strike="noStrike">
                        <a:solidFill>
                          <a:srgbClr val="000000"/>
                        </a:solidFill>
                        <a:effectLst/>
                        <a:latin typeface="Calibri Light" panose="020F0302020204030204" pitchFamily="34" charset="0"/>
                      </a:endParaRPr>
                    </a:p>
                  </a:txBody>
                  <a:tcPr marL="0" marR="0" marT="0" marB="0" anchor="ctr">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E1</a:t>
                      </a:r>
                    </a:p>
                  </a:txBody>
                  <a:tcPr marL="58661" marR="0" marT="0" marB="0" anchor="ctr">
                    <a:lnL w="6350" cap="flat" cmpd="sng" algn="ctr">
                      <a:solidFill>
                        <a:srgbClr val="002060"/>
                      </a:solidFill>
                      <a:prstDash val="solid"/>
                      <a:round/>
                      <a:headEnd type="none" w="med" len="med"/>
                      <a:tailEnd type="none" w="med" len="med"/>
                    </a:lnL>
                    <a:lnR>
                      <a:noFill/>
                    </a:lnR>
                    <a:lnT>
                      <a:noFill/>
                    </a:lnT>
                    <a:lnB>
                      <a:noFill/>
                    </a:lnB>
                    <a:solidFill>
                      <a:srgbClr val="F8FA98"/>
                    </a:solidFill>
                  </a:tcPr>
                </a:tc>
                <a:tc>
                  <a:txBody>
                    <a:bodyPr/>
                    <a:lstStyle/>
                    <a:p>
                      <a:pPr algn="l" fontAlgn="ctr"/>
                      <a:r>
                        <a:rPr lang="en-US" sz="800" b="0" i="0" u="none" strike="noStrike">
                          <a:solidFill>
                            <a:srgbClr val="000000"/>
                          </a:solidFill>
                          <a:effectLst/>
                          <a:latin typeface="Calibri Light" panose="020F0302020204030204" pitchFamily="34" charset="0"/>
                        </a:rPr>
                        <a:t>PACT Qualifications </a:t>
                      </a:r>
                    </a:p>
                  </a:txBody>
                  <a:tcPr marL="0" marR="0" marT="0" marB="0" anchor="ctr">
                    <a:lnL>
                      <a:noFill/>
                    </a:lnL>
                    <a:lnR w="6350" cap="flat" cmpd="sng" algn="ctr">
                      <a:solidFill>
                        <a:srgbClr val="002060"/>
                      </a:solidFill>
                      <a:prstDash val="solid"/>
                      <a:round/>
                      <a:headEnd type="none" w="med" len="med"/>
                      <a:tailEnd type="none" w="med" len="med"/>
                    </a:lnR>
                    <a:lnT>
                      <a:noFill/>
                    </a:lnT>
                    <a:lnB>
                      <a:noFill/>
                    </a:lnB>
                    <a:solidFill>
                      <a:srgbClr val="F8FA98"/>
                    </a:solidFill>
                  </a:tcPr>
                </a:tc>
                <a:tc rowSpan="2">
                  <a:txBody>
                    <a:bodyPr/>
                    <a:lstStyle/>
                    <a:p>
                      <a:pPr algn="l" fontAlgn="ctr"/>
                      <a:endParaRPr lang="en-US" sz="800" b="0" i="0" u="none" strike="noStrike">
                        <a:solidFill>
                          <a:srgbClr val="000000"/>
                        </a:solidFill>
                        <a:effectLst/>
                        <a:latin typeface="Calibri Light" panose="020F0302020204030204" pitchFamily="34" charset="0"/>
                      </a:endParaRPr>
                    </a:p>
                  </a:txBody>
                  <a:tcPr marL="0" marR="0" marT="0" marB="0" anchor="ctr">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F1</a:t>
                      </a:r>
                    </a:p>
                  </a:txBody>
                  <a:tcPr marL="58661" marR="0" marT="0" marB="0" anchor="ctr">
                    <a:lnL w="6350" cap="flat" cmpd="sng" algn="ctr">
                      <a:solidFill>
                        <a:srgbClr val="002060"/>
                      </a:solidFill>
                      <a:prstDash val="solid"/>
                      <a:round/>
                      <a:headEnd type="none" w="med" len="med"/>
                      <a:tailEnd type="none" w="med" len="med"/>
                    </a:lnL>
                    <a:lnR>
                      <a:noFill/>
                    </a:lnR>
                    <a:lnT>
                      <a:noFill/>
                    </a:lnT>
                    <a:lnB>
                      <a:noFill/>
                    </a:lnB>
                    <a:solidFill>
                      <a:srgbClr val="F8FA98"/>
                    </a:solidFill>
                  </a:tcPr>
                </a:tc>
                <a:tc>
                  <a:txBody>
                    <a:bodyPr/>
                    <a:lstStyle/>
                    <a:p>
                      <a:pPr algn="l" fontAlgn="ctr"/>
                      <a:r>
                        <a:rPr lang="en-US" sz="800" b="0" i="0" u="none" strike="noStrike">
                          <a:solidFill>
                            <a:srgbClr val="000000"/>
                          </a:solidFill>
                          <a:effectLst/>
                          <a:latin typeface="Calibri Light" panose="020F0302020204030204" pitchFamily="34" charset="0"/>
                        </a:rPr>
                        <a:t>CWAY Submissions</a:t>
                      </a:r>
                    </a:p>
                  </a:txBody>
                  <a:tcPr marL="0" marR="0" marT="0" marB="0" anchor="ctr">
                    <a:lnL>
                      <a:noFill/>
                    </a:lnL>
                    <a:lnR w="6350" cap="flat" cmpd="sng" algn="ctr">
                      <a:solidFill>
                        <a:srgbClr val="002060"/>
                      </a:solidFill>
                      <a:prstDash val="solid"/>
                      <a:round/>
                      <a:headEnd type="none" w="med" len="med"/>
                      <a:tailEnd type="none" w="med" len="med"/>
                    </a:lnR>
                    <a:lnT>
                      <a:noFill/>
                    </a:lnT>
                    <a:lnB>
                      <a:noFill/>
                    </a:lnB>
                    <a:solidFill>
                      <a:srgbClr val="F8FA98"/>
                    </a:solidFill>
                  </a:tcPr>
                </a:tc>
                <a:tc>
                  <a:txBody>
                    <a:bodyPr/>
                    <a:lstStyle/>
                    <a:p>
                      <a:pPr algn="l" fontAlgn="ctr"/>
                      <a:r>
                        <a:rPr lang="en-US" sz="800" b="0" i="0" u="none" strike="noStrike">
                          <a:solidFill>
                            <a:srgbClr val="000000"/>
                          </a:solidFill>
                          <a:effectLst/>
                          <a:latin typeface="Calibri Light" panose="020F0302020204030204" pitchFamily="34" charset="0"/>
                        </a:rPr>
                        <a:t> </a:t>
                      </a:r>
                    </a:p>
                  </a:txBody>
                  <a:tcPr marL="0" marR="0" marT="0" marB="0" anchor="ctr">
                    <a:lnL w="6350" cap="flat" cmpd="sng" algn="ctr">
                      <a:solidFill>
                        <a:srgbClr val="002060"/>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2165514122"/>
                  </a:ext>
                </a:extLst>
              </a:tr>
              <a:tr h="216907">
                <a:tc>
                  <a:txBody>
                    <a:bodyPr/>
                    <a:lstStyle/>
                    <a:p>
                      <a:pPr algn="l" fontAlgn="ctr"/>
                      <a:r>
                        <a:rPr lang="en-US" sz="800" b="0" i="0" u="none" strike="noStrike">
                          <a:solidFill>
                            <a:srgbClr val="000000"/>
                          </a:solidFill>
                          <a:effectLst/>
                          <a:latin typeface="Calibri Light" panose="020F0302020204030204" pitchFamily="34" charset="0"/>
                        </a:rPr>
                        <a:t> </a:t>
                      </a:r>
                    </a:p>
                  </a:txBody>
                  <a:tcPr marL="0" marR="0" marT="0" marB="0" anchor="ctr">
                    <a:lnL>
                      <a:noFill/>
                    </a:lnL>
                    <a:lnR w="6350" cap="flat" cmpd="sng" algn="ctr">
                      <a:solidFill>
                        <a:srgbClr val="002060"/>
                      </a:solidFill>
                      <a:prstDash val="solid"/>
                      <a:round/>
                      <a:headEnd type="none" w="med" len="med"/>
                      <a:tailEnd type="none" w="med" len="med"/>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A2</a:t>
                      </a:r>
                    </a:p>
                  </a:txBody>
                  <a:tcPr marL="58661" marR="0" marT="0" marB="0" anchor="ctr">
                    <a:lnL w="6350" cap="flat" cmpd="sng" algn="ctr">
                      <a:solidFill>
                        <a:srgbClr val="002060"/>
                      </a:solidFill>
                      <a:prstDash val="solid"/>
                      <a:round/>
                      <a:headEnd type="none" w="med" len="med"/>
                      <a:tailEnd type="none" w="med" len="med"/>
                    </a:lnL>
                    <a:lnR>
                      <a:noFill/>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CCC Office Space</a:t>
                      </a:r>
                    </a:p>
                  </a:txBody>
                  <a:tcPr marL="0" marR="0" marT="0" marB="0" anchor="ctr">
                    <a:lnL>
                      <a:noFill/>
                    </a:lnL>
                    <a:lnR w="6350" cap="flat" cmpd="sng" algn="ctr">
                      <a:solidFill>
                        <a:srgbClr val="002060"/>
                      </a:solidFill>
                      <a:prstDash val="solid"/>
                      <a:round/>
                      <a:headEnd type="none" w="med" len="med"/>
                      <a:tailEnd type="none" w="med" len="med"/>
                    </a:lnR>
                    <a:lnT>
                      <a:noFill/>
                    </a:lnT>
                    <a:lnB>
                      <a:noFill/>
                    </a:lnB>
                    <a:solidFill>
                      <a:srgbClr val="FFFFFF"/>
                    </a:solidFill>
                  </a:tcPr>
                </a:tc>
                <a:tc vMerge="1">
                  <a:txBody>
                    <a:bodyPr/>
                    <a:lstStyle/>
                    <a:p>
                      <a:endParaRPr lang="en-US"/>
                    </a:p>
                  </a:txBody>
                  <a:tcPr/>
                </a:tc>
                <a:tc>
                  <a:txBody>
                    <a:bodyPr/>
                    <a:lstStyle/>
                    <a:p>
                      <a:pPr algn="l" fontAlgn="ctr"/>
                      <a:r>
                        <a:rPr lang="en-US" sz="800" b="0" i="0" u="none" strike="noStrike">
                          <a:solidFill>
                            <a:srgbClr val="000000"/>
                          </a:solidFill>
                          <a:effectLst/>
                          <a:latin typeface="Calibri Light" panose="020F0302020204030204" pitchFamily="34" charset="0"/>
                        </a:rPr>
                        <a:t>B2d</a:t>
                      </a:r>
                    </a:p>
                  </a:txBody>
                  <a:tcPr marL="58661" marR="0" marT="0" marB="0" anchor="ctr">
                    <a:lnL w="6350" cap="flat" cmpd="sng" algn="ctr">
                      <a:solidFill>
                        <a:srgbClr val="002060"/>
                      </a:solidFill>
                      <a:prstDash val="solid"/>
                      <a:round/>
                      <a:headEnd type="none" w="med" len="med"/>
                      <a:tailEnd type="none" w="med" len="med"/>
                    </a:lnL>
                    <a:lnR>
                      <a:noFill/>
                    </a:lnR>
                    <a:lnT>
                      <a:noFill/>
                    </a:lnT>
                    <a:lnB>
                      <a:noFill/>
                    </a:lnB>
                    <a:solidFill>
                      <a:srgbClr val="F8FA98"/>
                    </a:solidFill>
                  </a:tcPr>
                </a:tc>
                <a:tc>
                  <a:txBody>
                    <a:bodyPr/>
                    <a:lstStyle/>
                    <a:p>
                      <a:pPr algn="l" fontAlgn="ctr"/>
                      <a:r>
                        <a:rPr lang="en-US" sz="800" b="0" i="0" u="none" strike="noStrike">
                          <a:solidFill>
                            <a:srgbClr val="000000"/>
                          </a:solidFill>
                          <a:effectLst/>
                          <a:latin typeface="Calibri Light" panose="020F0302020204030204" pitchFamily="34" charset="0"/>
                        </a:rPr>
                        <a:t>Trained CC Ratio</a:t>
                      </a:r>
                    </a:p>
                  </a:txBody>
                  <a:tcPr marL="0" marR="0" marT="0" marB="0" anchor="ctr">
                    <a:lnL>
                      <a:noFill/>
                    </a:lnL>
                    <a:lnR w="6350" cap="flat" cmpd="sng" algn="ctr">
                      <a:solidFill>
                        <a:srgbClr val="002060"/>
                      </a:solidFill>
                      <a:prstDash val="solid"/>
                      <a:round/>
                      <a:headEnd type="none" w="med" len="med"/>
                      <a:tailEnd type="none" w="med" len="med"/>
                    </a:lnR>
                    <a:lnT>
                      <a:noFill/>
                    </a:lnT>
                    <a:lnB>
                      <a:noFill/>
                    </a:lnB>
                    <a:solidFill>
                      <a:srgbClr val="F8FA98"/>
                    </a:solidFill>
                  </a:tcPr>
                </a:tc>
                <a:tc>
                  <a:txBody>
                    <a:bodyPr/>
                    <a:lstStyle/>
                    <a:p>
                      <a:pPr algn="l" fontAlgn="ctr"/>
                      <a:r>
                        <a:rPr lang="en-US" sz="800" b="0" i="0" u="none" strike="noStrike">
                          <a:solidFill>
                            <a:srgbClr val="000000"/>
                          </a:solidFill>
                          <a:effectLst/>
                          <a:latin typeface="Calibri Light" panose="020F0302020204030204" pitchFamily="34" charset="0"/>
                        </a:rPr>
                        <a:t> </a:t>
                      </a:r>
                    </a:p>
                  </a:txBody>
                  <a:tcPr marL="0" marR="0" marT="0" marB="0" anchor="ctr">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D2</a:t>
                      </a:r>
                    </a:p>
                  </a:txBody>
                  <a:tcPr marL="58661" marR="0" marT="0" marB="0" anchor="ctr">
                    <a:lnL w="6350" cap="flat" cmpd="sng" algn="ctr">
                      <a:solidFill>
                        <a:srgbClr val="002060"/>
                      </a:solidFill>
                      <a:prstDash val="solid"/>
                      <a:round/>
                      <a:headEnd type="none" w="med" len="med"/>
                      <a:tailEnd type="none" w="med" len="med"/>
                    </a:lnL>
                    <a:lnR>
                      <a:noFill/>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ICDP Development</a:t>
                      </a:r>
                    </a:p>
                  </a:txBody>
                  <a:tcPr marL="0" marR="0" marT="0" marB="0" anchor="ctr">
                    <a:lnL>
                      <a:noFill/>
                    </a:lnL>
                    <a:lnR w="6350" cap="flat" cmpd="sng" algn="ctr">
                      <a:solidFill>
                        <a:srgbClr val="002060"/>
                      </a:solidFill>
                      <a:prstDash val="solid"/>
                      <a:round/>
                      <a:headEnd type="none" w="med" len="med"/>
                      <a:tailEnd type="none" w="med" len="med"/>
                    </a:lnR>
                    <a:lnT>
                      <a:noFill/>
                    </a:lnT>
                    <a:lnB>
                      <a:noFill/>
                    </a:lnB>
                    <a:solidFill>
                      <a:srgbClr val="FFFFFF"/>
                    </a:solidFill>
                  </a:tcPr>
                </a:tc>
                <a:tc vMerge="1">
                  <a:txBody>
                    <a:bodyPr/>
                    <a:lstStyle/>
                    <a:p>
                      <a:endParaRPr lang="en-US"/>
                    </a:p>
                  </a:txBody>
                  <a:tcPr/>
                </a:tc>
                <a:tc>
                  <a:txBody>
                    <a:bodyPr/>
                    <a:lstStyle/>
                    <a:p>
                      <a:pPr algn="l" fontAlgn="ctr"/>
                      <a:r>
                        <a:rPr lang="en-US" sz="800" b="0" i="0" u="none" strike="noStrike">
                          <a:solidFill>
                            <a:srgbClr val="000000"/>
                          </a:solidFill>
                          <a:effectLst/>
                          <a:latin typeface="Calibri Light" panose="020F0302020204030204" pitchFamily="34" charset="0"/>
                        </a:rPr>
                        <a:t>E1a</a:t>
                      </a:r>
                    </a:p>
                  </a:txBody>
                  <a:tcPr marL="58661" marR="0" marT="0" marB="0" anchor="ctr">
                    <a:lnL w="6350" cap="flat" cmpd="sng" algn="ctr">
                      <a:solidFill>
                        <a:srgbClr val="002060"/>
                      </a:solidFill>
                      <a:prstDash val="solid"/>
                      <a:round/>
                      <a:headEnd type="none" w="med" len="med"/>
                      <a:tailEnd type="none" w="med" len="med"/>
                    </a:lnL>
                    <a:lnR>
                      <a:noFill/>
                    </a:lnR>
                    <a:lnT>
                      <a:noFill/>
                    </a:lnT>
                    <a:lnB>
                      <a:noFill/>
                    </a:lnB>
                    <a:solidFill>
                      <a:srgbClr val="F8FA98"/>
                    </a:solidFill>
                  </a:tcPr>
                </a:tc>
                <a:tc>
                  <a:txBody>
                    <a:bodyPr/>
                    <a:lstStyle/>
                    <a:p>
                      <a:pPr algn="l" fontAlgn="ctr"/>
                      <a:r>
                        <a:rPr lang="en-US" sz="800" b="0" i="0" u="none" strike="noStrike">
                          <a:solidFill>
                            <a:srgbClr val="000000"/>
                          </a:solidFill>
                          <a:effectLst/>
                          <a:latin typeface="Calibri Light" panose="020F0302020204030204" pitchFamily="34" charset="0"/>
                        </a:rPr>
                        <a:t>PACT Submissions</a:t>
                      </a:r>
                    </a:p>
                  </a:txBody>
                  <a:tcPr marL="0" marR="0" marT="0" marB="0" anchor="ctr">
                    <a:lnL>
                      <a:noFill/>
                    </a:lnL>
                    <a:lnR w="6350" cap="flat" cmpd="sng" algn="ctr">
                      <a:solidFill>
                        <a:srgbClr val="002060"/>
                      </a:solidFill>
                      <a:prstDash val="solid"/>
                      <a:round/>
                      <a:headEnd type="none" w="med" len="med"/>
                      <a:tailEnd type="none" w="med" len="med"/>
                    </a:lnR>
                    <a:lnT>
                      <a:noFill/>
                    </a:lnT>
                    <a:lnB>
                      <a:noFill/>
                    </a:lnB>
                    <a:solidFill>
                      <a:srgbClr val="F8FA98"/>
                    </a:solidFill>
                  </a:tcPr>
                </a:tc>
                <a:tc vMerge="1">
                  <a:txBody>
                    <a:bodyPr/>
                    <a:lstStyle/>
                    <a:p>
                      <a:endParaRPr lang="en-US"/>
                    </a:p>
                  </a:txBody>
                  <a:tcPr/>
                </a:tc>
                <a:tc>
                  <a:txBody>
                    <a:bodyPr/>
                    <a:lstStyle/>
                    <a:p>
                      <a:pPr algn="l" fontAlgn="ctr"/>
                      <a:r>
                        <a:rPr lang="en-US" sz="800" b="0" i="0" u="none" strike="noStrike">
                          <a:solidFill>
                            <a:srgbClr val="000000"/>
                          </a:solidFill>
                          <a:effectLst/>
                          <a:latin typeface="Calibri Light" panose="020F0302020204030204" pitchFamily="34" charset="0"/>
                        </a:rPr>
                        <a:t>F2</a:t>
                      </a:r>
                    </a:p>
                  </a:txBody>
                  <a:tcPr marL="58661" marR="0" marT="0" marB="0" anchor="ctr">
                    <a:lnL w="6350" cap="flat" cmpd="sng" algn="ctr">
                      <a:solidFill>
                        <a:srgbClr val="002060"/>
                      </a:solidFill>
                      <a:prstDash val="solid"/>
                      <a:round/>
                      <a:headEnd type="none" w="med" len="med"/>
                      <a:tailEnd type="none" w="med" len="med"/>
                    </a:lnL>
                    <a:lnR>
                      <a:noFill/>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CWAY Reviews</a:t>
                      </a:r>
                    </a:p>
                  </a:txBody>
                  <a:tcPr marL="0" marR="0" marT="0" marB="0" anchor="ctr">
                    <a:lnL>
                      <a:noFill/>
                    </a:lnL>
                    <a:lnR w="6350" cap="flat" cmpd="sng" algn="ctr">
                      <a:solidFill>
                        <a:srgbClr val="002060"/>
                      </a:solidFill>
                      <a:prstDash val="solid"/>
                      <a:round/>
                      <a:headEnd type="none" w="med" len="med"/>
                      <a:tailEnd type="none" w="med" len="med"/>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 </a:t>
                      </a:r>
                    </a:p>
                  </a:txBody>
                  <a:tcPr marL="0" marR="0" marT="0" marB="0" anchor="ctr">
                    <a:lnL w="6350" cap="flat" cmpd="sng" algn="ctr">
                      <a:solidFill>
                        <a:srgbClr val="002060"/>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702822149"/>
                  </a:ext>
                </a:extLst>
              </a:tr>
              <a:tr h="216907">
                <a:tc>
                  <a:txBody>
                    <a:bodyPr/>
                    <a:lstStyle/>
                    <a:p>
                      <a:pPr algn="l" fontAlgn="ctr"/>
                      <a:r>
                        <a:rPr lang="en-US" sz="800" b="0" i="0" u="none" strike="noStrike">
                          <a:solidFill>
                            <a:srgbClr val="000000"/>
                          </a:solidFill>
                          <a:effectLst/>
                          <a:latin typeface="Calibri Light" panose="020F0302020204030204" pitchFamily="34" charset="0"/>
                        </a:rPr>
                        <a:t> </a:t>
                      </a:r>
                    </a:p>
                  </a:txBody>
                  <a:tcPr marL="0" marR="0" marT="0" marB="0" anchor="ctr">
                    <a:lnL>
                      <a:noFill/>
                    </a:lnL>
                    <a:lnR w="6350" cap="flat" cmpd="sng" algn="ctr">
                      <a:solidFill>
                        <a:srgbClr val="002060"/>
                      </a:solidFill>
                      <a:prstDash val="solid"/>
                      <a:round/>
                      <a:headEnd type="none" w="med" len="med"/>
                      <a:tailEnd type="none" w="med" len="med"/>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A3</a:t>
                      </a:r>
                    </a:p>
                  </a:txBody>
                  <a:tcPr marL="58661" marR="0" marT="0" marB="0" anchor="ctr">
                    <a:lnL w="6350" cap="flat" cmpd="sng" algn="ctr">
                      <a:solidFill>
                        <a:srgbClr val="002060"/>
                      </a:solidFill>
                      <a:prstDash val="solid"/>
                      <a:round/>
                      <a:headEnd type="none" w="med" len="med"/>
                      <a:tailEnd type="none" w="med" len="med"/>
                    </a:lnL>
                    <a:lnR>
                      <a:noFill/>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ISIC/Region Training</a:t>
                      </a:r>
                    </a:p>
                  </a:txBody>
                  <a:tcPr marL="0" marR="0" marT="0" marB="0" anchor="ctr">
                    <a:lnL>
                      <a:noFill/>
                    </a:lnL>
                    <a:lnR w="6350" cap="flat" cmpd="sng" algn="ctr">
                      <a:solidFill>
                        <a:srgbClr val="002060"/>
                      </a:solidFill>
                      <a:prstDash val="solid"/>
                      <a:round/>
                      <a:headEnd type="none" w="med" len="med"/>
                      <a:tailEnd type="none" w="med" len="med"/>
                    </a:lnR>
                    <a:lnT>
                      <a:noFill/>
                    </a:lnT>
                    <a:lnB>
                      <a:noFill/>
                    </a:lnB>
                    <a:solidFill>
                      <a:srgbClr val="FFFFFF"/>
                    </a:solidFill>
                  </a:tcPr>
                </a:tc>
                <a:tc vMerge="1">
                  <a:txBody>
                    <a:bodyPr/>
                    <a:lstStyle/>
                    <a:p>
                      <a:endParaRPr lang="en-US"/>
                    </a:p>
                  </a:txBody>
                  <a:tcPr/>
                </a:tc>
                <a:tc>
                  <a:txBody>
                    <a:bodyPr/>
                    <a:lstStyle/>
                    <a:p>
                      <a:pPr algn="l" fontAlgn="ctr"/>
                      <a:r>
                        <a:rPr lang="en-US" sz="800" b="0" i="0" u="none" strike="noStrike">
                          <a:solidFill>
                            <a:srgbClr val="000000"/>
                          </a:solidFill>
                          <a:effectLst/>
                          <a:latin typeface="Calibri Light" panose="020F0302020204030204" pitchFamily="34" charset="0"/>
                        </a:rPr>
                        <a:t>B3</a:t>
                      </a:r>
                    </a:p>
                  </a:txBody>
                  <a:tcPr marL="58661" marR="0" marT="0" marB="0" anchor="ctr">
                    <a:lnL w="6350" cap="flat" cmpd="sng" algn="ctr">
                      <a:solidFill>
                        <a:srgbClr val="002060"/>
                      </a:solidFill>
                      <a:prstDash val="solid"/>
                      <a:round/>
                      <a:headEnd type="none" w="med" len="med"/>
                      <a:tailEnd type="none" w="med" len="med"/>
                    </a:lnL>
                    <a:lnR>
                      <a:noFill/>
                    </a:lnR>
                    <a:lnT>
                      <a:noFill/>
                    </a:lnT>
                    <a:lnB>
                      <a:noFill/>
                    </a:lnB>
                    <a:solidFill>
                      <a:srgbClr val="F8FA98"/>
                    </a:solidFill>
                  </a:tcPr>
                </a:tc>
                <a:tc>
                  <a:txBody>
                    <a:bodyPr/>
                    <a:lstStyle/>
                    <a:p>
                      <a:pPr algn="l" fontAlgn="ctr"/>
                      <a:r>
                        <a:rPr lang="en-US" sz="800" b="0" i="0" u="none" strike="noStrike">
                          <a:solidFill>
                            <a:srgbClr val="000000"/>
                          </a:solidFill>
                          <a:effectLst/>
                          <a:latin typeface="Calibri Light" panose="020F0302020204030204" pitchFamily="34" charset="0"/>
                        </a:rPr>
                        <a:t>Dept CC Designation</a:t>
                      </a:r>
                    </a:p>
                  </a:txBody>
                  <a:tcPr marL="0" marR="0" marT="0" marB="0" anchor="ctr">
                    <a:lnL>
                      <a:noFill/>
                    </a:lnL>
                    <a:lnR w="6350" cap="flat" cmpd="sng" algn="ctr">
                      <a:solidFill>
                        <a:srgbClr val="002060"/>
                      </a:solidFill>
                      <a:prstDash val="solid"/>
                      <a:round/>
                      <a:headEnd type="none" w="med" len="med"/>
                      <a:tailEnd type="none" w="med" len="med"/>
                    </a:lnR>
                    <a:lnT>
                      <a:noFill/>
                    </a:lnT>
                    <a:lnB>
                      <a:noFill/>
                    </a:lnB>
                    <a:solidFill>
                      <a:srgbClr val="F8FA98"/>
                    </a:solidFill>
                  </a:tcPr>
                </a:tc>
                <a:tc>
                  <a:txBody>
                    <a:bodyPr/>
                    <a:lstStyle/>
                    <a:p>
                      <a:pPr algn="l" fontAlgn="ctr"/>
                      <a:r>
                        <a:rPr lang="en-US" sz="800" b="0" i="0" u="none" strike="noStrike">
                          <a:solidFill>
                            <a:srgbClr val="000000"/>
                          </a:solidFill>
                          <a:effectLst/>
                          <a:latin typeface="Calibri Light" panose="020F0302020204030204" pitchFamily="34" charset="0"/>
                        </a:rPr>
                        <a:t> </a:t>
                      </a:r>
                    </a:p>
                  </a:txBody>
                  <a:tcPr marL="0" marR="0" marT="0" marB="0" anchor="ctr">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D3</a:t>
                      </a:r>
                    </a:p>
                  </a:txBody>
                  <a:tcPr marL="58661" marR="0" marT="0" marB="0" anchor="ctr">
                    <a:lnL w="6350" cap="flat" cmpd="sng" algn="ctr">
                      <a:solidFill>
                        <a:srgbClr val="002060"/>
                      </a:solidFill>
                      <a:prstDash val="solid"/>
                      <a:round/>
                      <a:headEnd type="none" w="med" len="med"/>
                      <a:tailEnd type="none" w="med" len="med"/>
                    </a:lnL>
                    <a:lnR>
                      <a:noFill/>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Career Decisions</a:t>
                      </a:r>
                    </a:p>
                  </a:txBody>
                  <a:tcPr marL="0" marR="0" marT="0" marB="0" anchor="ctr">
                    <a:lnL>
                      <a:noFill/>
                    </a:lnL>
                    <a:lnR w="6350" cap="flat" cmpd="sng" algn="ctr">
                      <a:solidFill>
                        <a:srgbClr val="002060"/>
                      </a:solidFill>
                      <a:prstDash val="solid"/>
                      <a:round/>
                      <a:headEnd type="none" w="med" len="med"/>
                      <a:tailEnd type="none" w="med" len="med"/>
                    </a:lnR>
                    <a:lnT>
                      <a:noFill/>
                    </a:lnT>
                    <a:lnB>
                      <a:noFill/>
                    </a:lnB>
                    <a:solidFill>
                      <a:srgbClr val="FFFFFF"/>
                    </a:solidFill>
                  </a:tcPr>
                </a:tc>
                <a:tc vMerge="1">
                  <a:txBody>
                    <a:bodyPr/>
                    <a:lstStyle/>
                    <a:p>
                      <a:endParaRPr lang="en-US"/>
                    </a:p>
                  </a:txBody>
                  <a:tcPr/>
                </a:tc>
                <a:tc>
                  <a:txBody>
                    <a:bodyPr/>
                    <a:lstStyle/>
                    <a:p>
                      <a:pPr algn="l" fontAlgn="ctr"/>
                      <a:r>
                        <a:rPr lang="en-US" sz="800" b="0" i="0" u="none" strike="noStrike">
                          <a:solidFill>
                            <a:srgbClr val="000000"/>
                          </a:solidFill>
                          <a:effectLst/>
                          <a:latin typeface="Calibri Light" panose="020F0302020204030204" pitchFamily="34" charset="0"/>
                        </a:rPr>
                        <a:t>E2a</a:t>
                      </a:r>
                    </a:p>
                  </a:txBody>
                  <a:tcPr marL="58661" marR="0" marT="0" marB="0" anchor="ctr">
                    <a:lnL w="6350" cap="flat" cmpd="sng" algn="ctr">
                      <a:solidFill>
                        <a:srgbClr val="002060"/>
                      </a:solidFill>
                      <a:prstDash val="solid"/>
                      <a:round/>
                      <a:headEnd type="none" w="med" len="med"/>
                      <a:tailEnd type="none" w="med" len="med"/>
                    </a:lnL>
                    <a:lnR>
                      <a:noFill/>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6-Month PACT CDBs</a:t>
                      </a:r>
                    </a:p>
                  </a:txBody>
                  <a:tcPr marL="0" marR="0" marT="0" marB="0" anchor="ctr">
                    <a:lnL>
                      <a:noFill/>
                    </a:lnL>
                    <a:lnR w="6350" cap="flat" cmpd="sng" algn="ctr">
                      <a:solidFill>
                        <a:srgbClr val="002060"/>
                      </a:solidFill>
                      <a:prstDash val="solid"/>
                      <a:round/>
                      <a:headEnd type="none" w="med" len="med"/>
                      <a:tailEnd type="none" w="med" len="med"/>
                    </a:lnR>
                    <a:lnT>
                      <a:noFill/>
                    </a:lnT>
                    <a:lnB>
                      <a:noFill/>
                    </a:lnB>
                    <a:solidFill>
                      <a:srgbClr val="FFFFFF"/>
                    </a:solidFill>
                  </a:tcPr>
                </a:tc>
                <a:tc>
                  <a:txBody>
                    <a:bodyPr/>
                    <a:lstStyle/>
                    <a:p>
                      <a:pPr algn="l" fontAlgn="ctr"/>
                      <a:r>
                        <a:rPr lang="en-US" sz="800" b="0" i="0" u="none" strike="noStrike" dirty="0">
                          <a:solidFill>
                            <a:srgbClr val="000000"/>
                          </a:solidFill>
                          <a:effectLst/>
                          <a:latin typeface="Calibri Light" panose="020F0302020204030204" pitchFamily="34" charset="0"/>
                        </a:rPr>
                        <a:t> </a:t>
                      </a:r>
                    </a:p>
                  </a:txBody>
                  <a:tcPr marL="0" marR="0" marT="0" marB="0" anchor="ctr">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F3</a:t>
                      </a:r>
                    </a:p>
                  </a:txBody>
                  <a:tcPr marL="58661" marR="0" marT="0" marB="0" anchor="ctr">
                    <a:lnL w="6350" cap="flat" cmpd="sng" algn="ctr">
                      <a:solidFill>
                        <a:srgbClr val="002060"/>
                      </a:solidFill>
                      <a:prstDash val="solid"/>
                      <a:round/>
                      <a:headEnd type="none" w="med" len="med"/>
                      <a:tailEnd type="none" w="med" len="med"/>
                    </a:lnL>
                    <a:lnR>
                      <a:noFill/>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CWAY Notes</a:t>
                      </a:r>
                    </a:p>
                  </a:txBody>
                  <a:tcPr marL="0" marR="0" marT="0" marB="0" anchor="ctr">
                    <a:lnL>
                      <a:noFill/>
                    </a:lnL>
                    <a:lnR w="6350" cap="flat" cmpd="sng" algn="ctr">
                      <a:solidFill>
                        <a:srgbClr val="002060"/>
                      </a:solidFill>
                      <a:prstDash val="solid"/>
                      <a:round/>
                      <a:headEnd type="none" w="med" len="med"/>
                      <a:tailEnd type="none" w="med" len="med"/>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 </a:t>
                      </a:r>
                    </a:p>
                  </a:txBody>
                  <a:tcPr marL="0" marR="0" marT="0" marB="0" anchor="ctr">
                    <a:lnL w="6350" cap="flat" cmpd="sng" algn="ctr">
                      <a:solidFill>
                        <a:srgbClr val="002060"/>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673237409"/>
                  </a:ext>
                </a:extLst>
              </a:tr>
              <a:tr h="233262">
                <a:tc>
                  <a:txBody>
                    <a:bodyPr/>
                    <a:lstStyle/>
                    <a:p>
                      <a:pPr algn="l" fontAlgn="ctr"/>
                      <a:r>
                        <a:rPr lang="en-US" sz="800" b="0" i="0" u="none" strike="noStrike">
                          <a:solidFill>
                            <a:srgbClr val="000000"/>
                          </a:solidFill>
                          <a:effectLst/>
                          <a:latin typeface="Calibri Light" panose="020F0302020204030204" pitchFamily="34" charset="0"/>
                        </a:rPr>
                        <a:t> </a:t>
                      </a:r>
                    </a:p>
                  </a:txBody>
                  <a:tcPr marL="0" marR="0" marT="0" marB="0" anchor="ctr">
                    <a:lnL>
                      <a:noFill/>
                    </a:lnL>
                    <a:lnR w="6350" cap="flat" cmpd="sng" algn="ctr">
                      <a:solidFill>
                        <a:srgbClr val="002060"/>
                      </a:solidFill>
                      <a:prstDash val="solid"/>
                      <a:round/>
                      <a:headEnd type="none" w="med" len="med"/>
                      <a:tailEnd type="none" w="med" len="med"/>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A4a</a:t>
                      </a:r>
                    </a:p>
                  </a:txBody>
                  <a:tcPr marL="58661" marR="0" marT="0" marB="0" anchor="ctr">
                    <a:lnL w="6350" cap="flat" cmpd="sng" algn="ctr">
                      <a:solidFill>
                        <a:srgbClr val="002060"/>
                      </a:solidFill>
                      <a:prstDash val="solid"/>
                      <a:round/>
                      <a:headEnd type="none" w="med" len="med"/>
                      <a:tailEnd type="none" w="med" len="med"/>
                    </a:lnL>
                    <a:lnR>
                      <a:noFill/>
                    </a:lnR>
                    <a:lnT>
                      <a:noFill/>
                    </a:lnT>
                    <a:lnB>
                      <a:noFill/>
                    </a:lnB>
                    <a:solidFill>
                      <a:srgbClr val="FFFFFF"/>
                    </a:solidFill>
                  </a:tcPr>
                </a:tc>
                <a:tc>
                  <a:txBody>
                    <a:bodyPr/>
                    <a:lstStyle/>
                    <a:p>
                      <a:pPr algn="l" fontAlgn="ctr"/>
                      <a:r>
                        <a:rPr lang="en-US" sz="800" b="0" i="0" u="none" strike="noStrike" dirty="0">
                          <a:solidFill>
                            <a:srgbClr val="000000"/>
                          </a:solidFill>
                          <a:effectLst/>
                          <a:latin typeface="Calibri Light" panose="020F0302020204030204" pitchFamily="34" charset="0"/>
                        </a:rPr>
                        <a:t>BOL Access</a:t>
                      </a:r>
                    </a:p>
                  </a:txBody>
                  <a:tcPr marL="0" marR="0" marT="0" marB="0" anchor="ctr">
                    <a:lnL>
                      <a:noFill/>
                    </a:lnL>
                    <a:lnR w="6350" cap="flat" cmpd="sng" algn="ctr">
                      <a:solidFill>
                        <a:srgbClr val="002060"/>
                      </a:solidFill>
                      <a:prstDash val="solid"/>
                      <a:round/>
                      <a:headEnd type="none" w="med" len="med"/>
                      <a:tailEnd type="none" w="med" len="med"/>
                    </a:lnR>
                    <a:lnT>
                      <a:noFill/>
                    </a:lnT>
                    <a:lnB>
                      <a:noFill/>
                    </a:lnB>
                    <a:solidFill>
                      <a:srgbClr val="FFFFFF"/>
                    </a:solidFill>
                  </a:tcPr>
                </a:tc>
                <a:tc vMerge="1">
                  <a:txBody>
                    <a:bodyPr/>
                    <a:lstStyle/>
                    <a:p>
                      <a:endParaRPr lang="en-US"/>
                    </a:p>
                  </a:txBody>
                  <a:tcPr/>
                </a:tc>
                <a:tc>
                  <a:txBody>
                    <a:bodyPr/>
                    <a:lstStyle/>
                    <a:p>
                      <a:pPr algn="l" fontAlgn="ctr"/>
                      <a:r>
                        <a:rPr lang="en-US" sz="800" b="0" i="0" u="none" strike="noStrike">
                          <a:solidFill>
                            <a:srgbClr val="000000"/>
                          </a:solidFill>
                          <a:effectLst/>
                          <a:latin typeface="Calibri Light" panose="020F0302020204030204" pitchFamily="34" charset="0"/>
                        </a:rPr>
                        <a:t>B4</a:t>
                      </a:r>
                    </a:p>
                  </a:txBody>
                  <a:tcPr marL="58661" marR="0" marT="0" marB="0" anchor="ctr">
                    <a:lnL w="6350" cap="flat" cmpd="sng" algn="ctr">
                      <a:solidFill>
                        <a:srgbClr val="002060"/>
                      </a:solidFill>
                      <a:prstDash val="solid"/>
                      <a:round/>
                      <a:headEnd type="none" w="med" len="med"/>
                      <a:tailEnd type="none" w="med" len="med"/>
                    </a:lnL>
                    <a:lnR>
                      <a:noFill/>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Monthly CCC Training</a:t>
                      </a:r>
                    </a:p>
                  </a:txBody>
                  <a:tcPr marL="0" marR="0" marT="0" marB="0" anchor="ctr">
                    <a:lnL>
                      <a:noFill/>
                    </a:lnL>
                    <a:lnR w="6350" cap="flat" cmpd="sng" algn="ctr">
                      <a:solidFill>
                        <a:srgbClr val="002060"/>
                      </a:solidFill>
                      <a:prstDash val="solid"/>
                      <a:round/>
                      <a:headEnd type="none" w="med" len="med"/>
                      <a:tailEnd type="none" w="med" len="med"/>
                    </a:lnR>
                    <a:lnT>
                      <a:noFill/>
                    </a:lnT>
                    <a:lnB>
                      <a:noFill/>
                    </a:lnB>
                    <a:solidFill>
                      <a:srgbClr val="FFFFFF"/>
                    </a:solidFill>
                  </a:tcPr>
                </a:tc>
                <a:tc rowSpan="2">
                  <a:txBody>
                    <a:bodyPr/>
                    <a:lstStyle/>
                    <a:p>
                      <a:pPr algn="l" fontAlgn="ctr"/>
                      <a:endParaRPr lang="en-US" sz="800" b="0" i="0" u="none" strike="noStrike">
                        <a:solidFill>
                          <a:srgbClr val="000000"/>
                        </a:solidFill>
                        <a:effectLst/>
                        <a:latin typeface="Calibri Light" panose="020F0302020204030204" pitchFamily="34" charset="0"/>
                      </a:endParaRPr>
                    </a:p>
                  </a:txBody>
                  <a:tcPr marL="0" marR="0" marT="0" marB="0" anchor="ctr">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D4a</a:t>
                      </a:r>
                    </a:p>
                  </a:txBody>
                  <a:tcPr marL="58661" marR="0" marT="0" marB="0" anchor="ctr">
                    <a:lnL w="6350" cap="flat" cmpd="sng" algn="ctr">
                      <a:solidFill>
                        <a:srgbClr val="002060"/>
                      </a:solidFill>
                      <a:prstDash val="solid"/>
                      <a:round/>
                      <a:headEnd type="none" w="med" len="med"/>
                      <a:tailEnd type="none" w="med" len="med"/>
                    </a:lnL>
                    <a:lnR>
                      <a:noFill/>
                    </a:lnR>
                    <a:lnT>
                      <a:noFill/>
                    </a:lnT>
                    <a:lnB>
                      <a:noFill/>
                    </a:lnB>
                    <a:solidFill>
                      <a:srgbClr val="F8FA98"/>
                    </a:solidFill>
                  </a:tcPr>
                </a:tc>
                <a:tc>
                  <a:txBody>
                    <a:bodyPr/>
                    <a:lstStyle/>
                    <a:p>
                      <a:pPr algn="l" fontAlgn="ctr"/>
                      <a:r>
                        <a:rPr lang="en-US" sz="800" b="0" i="0" u="none" strike="noStrike">
                          <a:solidFill>
                            <a:srgbClr val="000000"/>
                          </a:solidFill>
                          <a:effectLst/>
                          <a:latin typeface="Calibri Light" panose="020F0302020204030204" pitchFamily="34" charset="0"/>
                        </a:rPr>
                        <a:t>Reporting CDBs</a:t>
                      </a:r>
                    </a:p>
                  </a:txBody>
                  <a:tcPr marL="0" marR="0" marT="0" marB="0" anchor="ctr">
                    <a:lnL>
                      <a:noFill/>
                    </a:lnL>
                    <a:lnR w="6350" cap="flat" cmpd="sng" algn="ctr">
                      <a:solidFill>
                        <a:srgbClr val="002060"/>
                      </a:solidFill>
                      <a:prstDash val="solid"/>
                      <a:round/>
                      <a:headEnd type="none" w="med" len="med"/>
                      <a:tailEnd type="none" w="med" len="med"/>
                    </a:lnR>
                    <a:lnT>
                      <a:noFill/>
                    </a:lnT>
                    <a:lnB>
                      <a:noFill/>
                    </a:lnB>
                    <a:solidFill>
                      <a:srgbClr val="F8FA98"/>
                    </a:solidFill>
                  </a:tcPr>
                </a:tc>
                <a:tc>
                  <a:txBody>
                    <a:bodyPr/>
                    <a:lstStyle/>
                    <a:p>
                      <a:pPr algn="l" fontAlgn="ctr"/>
                      <a:r>
                        <a:rPr lang="en-US" sz="800" b="0" i="0" u="none" strike="noStrike">
                          <a:solidFill>
                            <a:srgbClr val="000000"/>
                          </a:solidFill>
                          <a:effectLst/>
                          <a:latin typeface="Calibri Light" panose="020F0302020204030204" pitchFamily="34" charset="0"/>
                        </a:rPr>
                        <a:t> </a:t>
                      </a:r>
                    </a:p>
                  </a:txBody>
                  <a:tcPr marL="0" marR="0" marT="0" marB="0" anchor="ctr">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E2b</a:t>
                      </a:r>
                    </a:p>
                  </a:txBody>
                  <a:tcPr marL="58661" marR="0" marT="0" marB="0" anchor="ctr">
                    <a:lnL w="6350" cap="flat" cmpd="sng" algn="ctr">
                      <a:solidFill>
                        <a:srgbClr val="002060"/>
                      </a:solidFill>
                      <a:prstDash val="solid"/>
                      <a:round/>
                      <a:headEnd type="none" w="med" len="med"/>
                      <a:tailEnd type="none" w="med" len="med"/>
                    </a:lnL>
                    <a:lnR>
                      <a:noFill/>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12-Month PACT CDBs</a:t>
                      </a:r>
                    </a:p>
                  </a:txBody>
                  <a:tcPr marL="0" marR="0" marT="0" marB="0" anchor="ctr">
                    <a:lnL>
                      <a:noFill/>
                    </a:lnL>
                    <a:lnR w="6350" cap="flat" cmpd="sng" algn="ctr">
                      <a:solidFill>
                        <a:srgbClr val="002060"/>
                      </a:solidFill>
                      <a:prstDash val="solid"/>
                      <a:round/>
                      <a:headEnd type="none" w="med" len="med"/>
                      <a:tailEnd type="none" w="med" len="med"/>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 </a:t>
                      </a:r>
                    </a:p>
                  </a:txBody>
                  <a:tcPr marL="0" marR="0" marT="0" marB="0" anchor="ctr">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F4</a:t>
                      </a:r>
                    </a:p>
                  </a:txBody>
                  <a:tcPr marL="58661" marR="0" marT="0" marB="0" anchor="ctr">
                    <a:lnL w="6350" cap="flat" cmpd="sng" algn="ctr">
                      <a:solidFill>
                        <a:srgbClr val="002060"/>
                      </a:solidFill>
                      <a:prstDash val="solid"/>
                      <a:round/>
                      <a:headEnd type="none" w="med" len="med"/>
                      <a:tailEnd type="none" w="med" len="med"/>
                    </a:lnL>
                    <a:lnR>
                      <a:noFill/>
                    </a:lnR>
                    <a:lnT>
                      <a:noFill/>
                    </a:lnT>
                    <a:lnB w="6350" cap="flat" cmpd="sng" algn="ctr">
                      <a:solidFill>
                        <a:srgbClr val="203764"/>
                      </a:solidFill>
                      <a:prstDash val="solid"/>
                      <a:round/>
                      <a:headEnd type="none" w="med" len="med"/>
                      <a:tailEnd type="none" w="med" len="med"/>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CWAY Page 13s</a:t>
                      </a:r>
                    </a:p>
                  </a:txBody>
                  <a:tcPr marL="0" marR="0" marT="0" marB="0" anchor="ctr">
                    <a:lnL>
                      <a:noFill/>
                    </a:lnL>
                    <a:lnR w="6350" cap="flat" cmpd="sng" algn="ctr">
                      <a:solidFill>
                        <a:srgbClr val="002060"/>
                      </a:solidFill>
                      <a:prstDash val="solid"/>
                      <a:round/>
                      <a:headEnd type="none" w="med" len="med"/>
                      <a:tailEnd type="none" w="med" len="med"/>
                    </a:lnR>
                    <a:lnT>
                      <a:noFill/>
                    </a:lnT>
                    <a:lnB w="6350" cap="flat" cmpd="sng" algn="ctr">
                      <a:solidFill>
                        <a:srgbClr val="203764"/>
                      </a:solidFill>
                      <a:prstDash val="solid"/>
                      <a:round/>
                      <a:headEnd type="none" w="med" len="med"/>
                      <a:tailEnd type="none" w="med" len="med"/>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 </a:t>
                      </a:r>
                    </a:p>
                  </a:txBody>
                  <a:tcPr marL="0" marR="0" marT="0" marB="0" anchor="ctr">
                    <a:lnL w="6350" cap="flat" cmpd="sng" algn="ctr">
                      <a:solidFill>
                        <a:srgbClr val="002060"/>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2677337958"/>
                  </a:ext>
                </a:extLst>
              </a:tr>
              <a:tr h="216907">
                <a:tc>
                  <a:txBody>
                    <a:bodyPr/>
                    <a:lstStyle/>
                    <a:p>
                      <a:pPr algn="l" fontAlgn="b"/>
                      <a:r>
                        <a:rPr lang="en-US" sz="800" b="0" i="0" u="none" strike="noStrike">
                          <a:solidFill>
                            <a:srgbClr val="000000"/>
                          </a:solidFill>
                          <a:effectLst/>
                          <a:latin typeface="Calibri Light" panose="020F0302020204030204" pitchFamily="34" charset="0"/>
                        </a:rPr>
                        <a:t> </a:t>
                      </a:r>
                      <a:endParaRPr lang="en-US" sz="800" b="0" i="0" u="none" strike="noStrike">
                        <a:solidFill>
                          <a:srgbClr val="000000"/>
                        </a:solidFill>
                        <a:effectLst/>
                        <a:latin typeface="Calibri" panose="020F0502020204030204" pitchFamily="34" charset="0"/>
                      </a:endParaRPr>
                    </a:p>
                  </a:txBody>
                  <a:tcPr marL="0" marR="0" marT="0" marB="0" anchor="ctr">
                    <a:lnL>
                      <a:noFill/>
                    </a:lnL>
                    <a:lnR w="6350" cap="flat" cmpd="sng" algn="ctr">
                      <a:solidFill>
                        <a:srgbClr val="002060"/>
                      </a:solidFill>
                      <a:prstDash val="solid"/>
                      <a:round/>
                      <a:headEnd type="none" w="med" len="med"/>
                      <a:tailEnd type="none" w="med" len="med"/>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A4b</a:t>
                      </a:r>
                    </a:p>
                  </a:txBody>
                  <a:tcPr marL="58661" marR="0" marT="0" marB="0" anchor="ctr">
                    <a:lnL w="6350" cap="flat" cmpd="sng" algn="ctr">
                      <a:solidFill>
                        <a:srgbClr val="002060"/>
                      </a:solidFill>
                      <a:prstDash val="solid"/>
                      <a:round/>
                      <a:headEnd type="none" w="med" len="med"/>
                      <a:tailEnd type="none" w="med" len="med"/>
                    </a:lnL>
                    <a:lnR>
                      <a:noFill/>
                    </a:lnR>
                    <a:lnT>
                      <a:noFill/>
                    </a:lnT>
                    <a:lnB>
                      <a:noFill/>
                    </a:lnB>
                    <a:solidFill>
                      <a:srgbClr val="F8FA98"/>
                    </a:solidFill>
                  </a:tcPr>
                </a:tc>
                <a:tc>
                  <a:txBody>
                    <a:bodyPr/>
                    <a:lstStyle/>
                    <a:p>
                      <a:pPr algn="l" fontAlgn="ctr"/>
                      <a:r>
                        <a:rPr lang="en-US" sz="800" b="0" i="0" u="none" strike="noStrike">
                          <a:solidFill>
                            <a:srgbClr val="000000"/>
                          </a:solidFill>
                          <a:effectLst/>
                          <a:latin typeface="Calibri Light" panose="020F0302020204030204" pitchFamily="34" charset="0"/>
                        </a:rPr>
                        <a:t>CIMS Access</a:t>
                      </a:r>
                    </a:p>
                  </a:txBody>
                  <a:tcPr marL="0" marR="0" marT="0" marB="0" anchor="ctr">
                    <a:lnL>
                      <a:noFill/>
                    </a:lnL>
                    <a:lnR w="6350" cap="flat" cmpd="sng" algn="ctr">
                      <a:solidFill>
                        <a:srgbClr val="002060"/>
                      </a:solidFill>
                      <a:prstDash val="solid"/>
                      <a:round/>
                      <a:headEnd type="none" w="med" len="med"/>
                      <a:tailEnd type="none" w="med" len="med"/>
                    </a:lnR>
                    <a:lnT>
                      <a:noFill/>
                    </a:lnT>
                    <a:lnB>
                      <a:noFill/>
                    </a:lnB>
                    <a:solidFill>
                      <a:srgbClr val="F8FA98"/>
                    </a:solidFill>
                  </a:tcPr>
                </a:tc>
                <a:tc>
                  <a:txBody>
                    <a:bodyPr/>
                    <a:lstStyle/>
                    <a:p>
                      <a:pPr algn="l" fontAlgn="ctr"/>
                      <a:r>
                        <a:rPr lang="en-US" sz="800" b="0" i="0" u="none" strike="noStrike">
                          <a:solidFill>
                            <a:srgbClr val="000000"/>
                          </a:solidFill>
                          <a:effectLst/>
                          <a:latin typeface="Calibri Light" panose="020F0302020204030204" pitchFamily="34" charset="0"/>
                        </a:rPr>
                        <a:t> </a:t>
                      </a:r>
                    </a:p>
                  </a:txBody>
                  <a:tcPr marL="0" marR="0" marT="0" marB="0" anchor="ctr">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B5</a:t>
                      </a:r>
                    </a:p>
                  </a:txBody>
                  <a:tcPr marL="58661" marR="0" marT="0" marB="0" anchor="ctr">
                    <a:lnL w="6350" cap="flat" cmpd="sng" algn="ctr">
                      <a:solidFill>
                        <a:srgbClr val="002060"/>
                      </a:solidFill>
                      <a:prstDash val="solid"/>
                      <a:round/>
                      <a:headEnd type="none" w="med" len="med"/>
                      <a:tailEnd type="none" w="med" len="med"/>
                    </a:lnL>
                    <a:lnR>
                      <a:noFill/>
                    </a:lnR>
                    <a:lnT>
                      <a:noFill/>
                    </a:lnT>
                    <a:lnB w="6350" cap="flat" cmpd="sng" algn="ctr">
                      <a:solidFill>
                        <a:srgbClr val="203764"/>
                      </a:solidFill>
                      <a:prstDash val="solid"/>
                      <a:round/>
                      <a:headEnd type="none" w="med" len="med"/>
                      <a:tailEnd type="none" w="med" len="med"/>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Annual Dept Review</a:t>
                      </a:r>
                    </a:p>
                  </a:txBody>
                  <a:tcPr marL="0" marR="0" marT="0" marB="0" anchor="ctr">
                    <a:lnL>
                      <a:noFill/>
                    </a:lnL>
                    <a:lnR w="6350" cap="flat" cmpd="sng" algn="ctr">
                      <a:solidFill>
                        <a:srgbClr val="002060"/>
                      </a:solidFill>
                      <a:prstDash val="solid"/>
                      <a:round/>
                      <a:headEnd type="none" w="med" len="med"/>
                      <a:tailEnd type="none" w="med" len="med"/>
                    </a:lnR>
                    <a:lnT>
                      <a:noFill/>
                    </a:lnT>
                    <a:lnB w="6350" cap="flat" cmpd="sng" algn="ctr">
                      <a:solidFill>
                        <a:srgbClr val="203764"/>
                      </a:solidFill>
                      <a:prstDash val="solid"/>
                      <a:round/>
                      <a:headEnd type="none" w="med" len="med"/>
                      <a:tailEnd type="none" w="med" len="med"/>
                    </a:lnB>
                    <a:solidFill>
                      <a:srgbClr val="FFFFFF"/>
                    </a:solidFill>
                  </a:tcPr>
                </a:tc>
                <a:tc vMerge="1">
                  <a:txBody>
                    <a:bodyPr/>
                    <a:lstStyle/>
                    <a:p>
                      <a:endParaRPr lang="en-US"/>
                    </a:p>
                  </a:txBody>
                  <a:tcPr/>
                </a:tc>
                <a:tc>
                  <a:txBody>
                    <a:bodyPr/>
                    <a:lstStyle/>
                    <a:p>
                      <a:pPr algn="l" fontAlgn="ctr"/>
                      <a:r>
                        <a:rPr lang="en-US" sz="800" b="0" i="0" u="none" strike="noStrike">
                          <a:solidFill>
                            <a:srgbClr val="000000"/>
                          </a:solidFill>
                          <a:effectLst/>
                          <a:latin typeface="Calibri Light" panose="020F0302020204030204" pitchFamily="34" charset="0"/>
                        </a:rPr>
                        <a:t>D4b</a:t>
                      </a:r>
                    </a:p>
                  </a:txBody>
                  <a:tcPr marL="58661" marR="0" marT="0" marB="0" anchor="ctr">
                    <a:lnL w="6350" cap="flat" cmpd="sng" algn="ctr">
                      <a:solidFill>
                        <a:srgbClr val="002060"/>
                      </a:solidFill>
                      <a:prstDash val="solid"/>
                      <a:round/>
                      <a:headEnd type="none" w="med" len="med"/>
                      <a:tailEnd type="none" w="med" len="med"/>
                    </a:lnL>
                    <a:lnR>
                      <a:noFill/>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CWAY CDBs</a:t>
                      </a:r>
                    </a:p>
                  </a:txBody>
                  <a:tcPr marL="0" marR="0" marT="0" marB="0" anchor="ctr">
                    <a:lnL>
                      <a:noFill/>
                    </a:lnL>
                    <a:lnR w="6350" cap="flat" cmpd="sng" algn="ctr">
                      <a:solidFill>
                        <a:srgbClr val="002060"/>
                      </a:solidFill>
                      <a:prstDash val="solid"/>
                      <a:round/>
                      <a:headEnd type="none" w="med" len="med"/>
                      <a:tailEnd type="none" w="med" len="med"/>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 </a:t>
                      </a:r>
                    </a:p>
                  </a:txBody>
                  <a:tcPr marL="0" marR="0" marT="0" marB="0" anchor="ctr">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E2c</a:t>
                      </a:r>
                    </a:p>
                  </a:txBody>
                  <a:tcPr marL="58661" marR="0" marT="0" marB="0" anchor="ctr">
                    <a:lnL w="6350" cap="flat" cmpd="sng" algn="ctr">
                      <a:solidFill>
                        <a:srgbClr val="002060"/>
                      </a:solidFill>
                      <a:prstDash val="solid"/>
                      <a:round/>
                      <a:headEnd type="none" w="med" len="med"/>
                      <a:tailEnd type="none" w="med" len="med"/>
                    </a:lnL>
                    <a:lnR>
                      <a:noFill/>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18-Month PACT CDBs</a:t>
                      </a:r>
                    </a:p>
                  </a:txBody>
                  <a:tcPr marL="0" marR="0" marT="0" marB="0" anchor="ctr">
                    <a:lnL>
                      <a:noFill/>
                    </a:lnL>
                    <a:lnR w="6350" cap="flat" cmpd="sng" algn="ctr">
                      <a:solidFill>
                        <a:srgbClr val="002060"/>
                      </a:solidFill>
                      <a:prstDash val="solid"/>
                      <a:round/>
                      <a:headEnd type="none" w="med" len="med"/>
                      <a:tailEnd type="none" w="med" len="med"/>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 </a:t>
                      </a:r>
                    </a:p>
                  </a:txBody>
                  <a:tcPr marL="0" marR="0" marT="0" marB="0" anchor="ctr">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a:noFill/>
                    </a:lnT>
                    <a:lnB>
                      <a:noFill/>
                    </a:lnB>
                    <a:solidFill>
                      <a:srgbClr val="FFFFFF"/>
                    </a:solidFill>
                  </a:tcPr>
                </a:tc>
                <a:tc gridSpan="2">
                  <a:txBody>
                    <a:bodyPr/>
                    <a:lstStyle/>
                    <a:p>
                      <a:pPr algn="ctr" fontAlgn="ctr"/>
                      <a:r>
                        <a:rPr lang="en-US" sz="800" b="1" i="0" u="none" strike="noStrike">
                          <a:solidFill>
                            <a:srgbClr val="FFFFFF"/>
                          </a:solidFill>
                          <a:effectLst/>
                          <a:latin typeface="Calibri Light" panose="020F0302020204030204" pitchFamily="34" charset="0"/>
                        </a:rPr>
                        <a:t>1 Pillar + 3 Standard Line Items</a:t>
                      </a:r>
                    </a:p>
                  </a:txBody>
                  <a:tcPr marL="0" marR="0" marT="0" marB="0" anchor="ctr">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203764"/>
                      </a:solidFill>
                      <a:prstDash val="solid"/>
                      <a:round/>
                      <a:headEnd type="none" w="med" len="med"/>
                      <a:tailEnd type="none" w="med" len="med"/>
                    </a:lnT>
                    <a:lnB>
                      <a:noFill/>
                    </a:lnB>
                    <a:solidFill>
                      <a:srgbClr val="203764"/>
                    </a:solidFill>
                  </a:tcPr>
                </a:tc>
                <a:tc hMerge="1">
                  <a:txBody>
                    <a:bodyPr/>
                    <a:lstStyle/>
                    <a:p>
                      <a:endParaRPr lang="en-US"/>
                    </a:p>
                  </a:txBody>
                  <a:tcPr/>
                </a:tc>
                <a:tc>
                  <a:txBody>
                    <a:bodyPr/>
                    <a:lstStyle/>
                    <a:p>
                      <a:pPr algn="l" fontAlgn="ctr"/>
                      <a:r>
                        <a:rPr lang="en-US" sz="800" b="0" i="0" u="none" strike="noStrike">
                          <a:solidFill>
                            <a:srgbClr val="000000"/>
                          </a:solidFill>
                          <a:effectLst/>
                          <a:latin typeface="Calibri Light" panose="020F0302020204030204" pitchFamily="34" charset="0"/>
                        </a:rPr>
                        <a:t> </a:t>
                      </a:r>
                    </a:p>
                  </a:txBody>
                  <a:tcPr marL="0" marR="0" marT="0" marB="0" anchor="ctr">
                    <a:lnL w="6350" cap="flat" cmpd="sng" algn="ctr">
                      <a:solidFill>
                        <a:srgbClr val="002060"/>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621673826"/>
                  </a:ext>
                </a:extLst>
              </a:tr>
              <a:tr h="216907">
                <a:tc>
                  <a:txBody>
                    <a:bodyPr/>
                    <a:lstStyle/>
                    <a:p>
                      <a:pPr algn="l" fontAlgn="ctr"/>
                      <a:r>
                        <a:rPr lang="en-US" sz="800" b="0" i="0" u="none" strike="noStrike">
                          <a:solidFill>
                            <a:srgbClr val="000000"/>
                          </a:solidFill>
                          <a:effectLst/>
                          <a:latin typeface="Calibri Light" panose="020F0302020204030204" pitchFamily="34" charset="0"/>
                        </a:rPr>
                        <a:t> </a:t>
                      </a:r>
                    </a:p>
                  </a:txBody>
                  <a:tcPr marL="0" marR="0" marT="0" marB="0" anchor="ctr">
                    <a:lnL>
                      <a:noFill/>
                    </a:lnL>
                    <a:lnR w="6350" cap="flat" cmpd="sng" algn="ctr">
                      <a:solidFill>
                        <a:srgbClr val="002060"/>
                      </a:solidFill>
                      <a:prstDash val="solid"/>
                      <a:round/>
                      <a:headEnd type="none" w="med" len="med"/>
                      <a:tailEnd type="none" w="med" len="med"/>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A4c</a:t>
                      </a:r>
                    </a:p>
                  </a:txBody>
                  <a:tcPr marL="58661" marR="0" marT="0" marB="0" anchor="ctr">
                    <a:lnL w="6350" cap="flat" cmpd="sng" algn="ctr">
                      <a:solidFill>
                        <a:srgbClr val="002060"/>
                      </a:solidFill>
                      <a:prstDash val="solid"/>
                      <a:round/>
                      <a:headEnd type="none" w="med" len="med"/>
                      <a:tailEnd type="none" w="med" len="med"/>
                    </a:lnL>
                    <a:lnR>
                      <a:noFill/>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CIMS Afloat Access</a:t>
                      </a:r>
                    </a:p>
                  </a:txBody>
                  <a:tcPr marL="0" marR="0" marT="0" marB="0" anchor="ctr">
                    <a:lnL>
                      <a:noFill/>
                    </a:lnL>
                    <a:lnR w="6350" cap="flat" cmpd="sng" algn="ctr">
                      <a:solidFill>
                        <a:srgbClr val="002060"/>
                      </a:solidFill>
                      <a:prstDash val="solid"/>
                      <a:round/>
                      <a:headEnd type="none" w="med" len="med"/>
                      <a:tailEnd type="none" w="med" len="med"/>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 </a:t>
                      </a:r>
                    </a:p>
                  </a:txBody>
                  <a:tcPr marL="0" marR="0" marT="0" marB="0" anchor="ctr">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a:noFill/>
                    </a:lnT>
                    <a:lnB>
                      <a:noFill/>
                    </a:lnB>
                    <a:solidFill>
                      <a:srgbClr val="FFFFFF"/>
                    </a:solidFill>
                  </a:tcPr>
                </a:tc>
                <a:tc gridSpan="2">
                  <a:txBody>
                    <a:bodyPr/>
                    <a:lstStyle/>
                    <a:p>
                      <a:pPr algn="ctr" fontAlgn="ctr"/>
                      <a:r>
                        <a:rPr lang="en-US" sz="800" b="1" i="0" u="none" strike="noStrike">
                          <a:solidFill>
                            <a:srgbClr val="FFFFFF"/>
                          </a:solidFill>
                          <a:effectLst/>
                          <a:latin typeface="Calibri Light" panose="020F0302020204030204" pitchFamily="34" charset="0"/>
                        </a:rPr>
                        <a:t>2 Pillars + 3 Standard Line Items</a:t>
                      </a:r>
                    </a:p>
                  </a:txBody>
                  <a:tcPr marL="0" marR="0" marT="0" marB="0" anchor="ctr">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203764"/>
                      </a:solidFill>
                      <a:prstDash val="solid"/>
                      <a:round/>
                      <a:headEnd type="none" w="med" len="med"/>
                      <a:tailEnd type="none" w="med" len="med"/>
                    </a:lnT>
                    <a:lnB>
                      <a:noFill/>
                    </a:lnB>
                    <a:solidFill>
                      <a:srgbClr val="203764"/>
                    </a:solidFill>
                  </a:tcPr>
                </a:tc>
                <a:tc hMerge="1">
                  <a:txBody>
                    <a:bodyPr/>
                    <a:lstStyle/>
                    <a:p>
                      <a:endParaRPr lang="en-US"/>
                    </a:p>
                  </a:txBody>
                  <a:tcPr/>
                </a:tc>
                <a:tc>
                  <a:txBody>
                    <a:bodyPr/>
                    <a:lstStyle/>
                    <a:p>
                      <a:pPr algn="l" fontAlgn="ctr"/>
                      <a:r>
                        <a:rPr lang="en-US" sz="800" b="0" i="0" u="none" strike="noStrike">
                          <a:solidFill>
                            <a:srgbClr val="000000"/>
                          </a:solidFill>
                          <a:effectLst/>
                          <a:latin typeface="Calibri Light" panose="020F0302020204030204" pitchFamily="34" charset="0"/>
                        </a:rPr>
                        <a:t> </a:t>
                      </a:r>
                    </a:p>
                  </a:txBody>
                  <a:tcPr marL="0" marR="0" marT="0" marB="0" anchor="ctr">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D4c</a:t>
                      </a:r>
                    </a:p>
                  </a:txBody>
                  <a:tcPr marL="58661" marR="0" marT="0" marB="0" anchor="ctr">
                    <a:lnL w="6350" cap="flat" cmpd="sng" algn="ctr">
                      <a:solidFill>
                        <a:srgbClr val="002060"/>
                      </a:solidFill>
                      <a:prstDash val="solid"/>
                      <a:round/>
                      <a:headEnd type="none" w="med" len="med"/>
                      <a:tailEnd type="none" w="med" len="med"/>
                    </a:lnL>
                    <a:lnR>
                      <a:noFill/>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Separation CDBs</a:t>
                      </a:r>
                    </a:p>
                  </a:txBody>
                  <a:tcPr marL="0" marR="0" marT="0" marB="0" anchor="ctr">
                    <a:lnL>
                      <a:noFill/>
                    </a:lnL>
                    <a:lnR w="6350" cap="flat" cmpd="sng" algn="ctr">
                      <a:solidFill>
                        <a:srgbClr val="002060"/>
                      </a:solidFill>
                      <a:prstDash val="solid"/>
                      <a:round/>
                      <a:headEnd type="none" w="med" len="med"/>
                      <a:tailEnd type="none" w="med" len="med"/>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 </a:t>
                      </a:r>
                    </a:p>
                  </a:txBody>
                  <a:tcPr marL="0" marR="0" marT="0" marB="0" anchor="ctr">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E3</a:t>
                      </a:r>
                    </a:p>
                  </a:txBody>
                  <a:tcPr marL="58661" marR="0" marT="0" marB="0" anchor="ctr">
                    <a:lnL w="6350" cap="flat" cmpd="sng" algn="ctr">
                      <a:solidFill>
                        <a:srgbClr val="002060"/>
                      </a:solidFill>
                      <a:prstDash val="solid"/>
                      <a:round/>
                      <a:headEnd type="none" w="med" len="med"/>
                      <a:tailEnd type="none" w="med" len="med"/>
                    </a:lnL>
                    <a:lnR>
                      <a:noFill/>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PACT 24-Month Report</a:t>
                      </a:r>
                    </a:p>
                  </a:txBody>
                  <a:tcPr marL="0" marR="0" marT="0" marB="0" anchor="ctr">
                    <a:lnL>
                      <a:noFill/>
                    </a:lnL>
                    <a:lnR w="6350" cap="flat" cmpd="sng" algn="ctr">
                      <a:solidFill>
                        <a:srgbClr val="002060"/>
                      </a:solidFill>
                      <a:prstDash val="solid"/>
                      <a:round/>
                      <a:headEnd type="none" w="med" len="med"/>
                      <a:tailEnd type="none" w="med" len="med"/>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 </a:t>
                      </a:r>
                    </a:p>
                  </a:txBody>
                  <a:tcPr marL="0" marR="0" marT="0" marB="0" anchor="ctr">
                    <a:lnL w="6350" cap="flat" cmpd="sng" algn="ctr">
                      <a:solidFill>
                        <a:srgbClr val="00206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sz="800" b="1" i="0" u="none" strike="noStrike">
                          <a:solidFill>
                            <a:srgbClr val="FFFFFF"/>
                          </a:solidFill>
                          <a:effectLst/>
                          <a:latin typeface="Calibri Light" panose="020F0302020204030204" pitchFamily="34" charset="0"/>
                        </a:rPr>
                        <a:t> </a:t>
                      </a:r>
                    </a:p>
                  </a:txBody>
                  <a:tcPr marL="0" marR="0" marT="0" marB="0" anchor="ctr">
                    <a:lnL>
                      <a:noFill/>
                    </a:lnL>
                    <a:lnR>
                      <a:noFill/>
                    </a:lnR>
                    <a:lnT>
                      <a:noFill/>
                    </a:lnT>
                    <a:lnB>
                      <a:noFill/>
                    </a:lnB>
                    <a:solidFill>
                      <a:srgbClr val="FFFFFF"/>
                    </a:solidFill>
                  </a:tcPr>
                </a:tc>
                <a:tc>
                  <a:txBody>
                    <a:bodyPr/>
                    <a:lstStyle/>
                    <a:p>
                      <a:pPr algn="ctr" fontAlgn="ctr"/>
                      <a:r>
                        <a:rPr lang="en-US" sz="800" b="1" i="0" u="none" strike="noStrike">
                          <a:solidFill>
                            <a:srgbClr val="FFFFFF"/>
                          </a:solidFill>
                          <a:effectLst/>
                          <a:latin typeface="Calibri Light" panose="020F0302020204030204" pitchFamily="34" charset="0"/>
                        </a:rPr>
                        <a:t> </a:t>
                      </a:r>
                    </a:p>
                  </a:txBody>
                  <a:tcPr marL="0" marR="0" marT="0" marB="0" anchor="ctr">
                    <a:lnL>
                      <a:noFill/>
                    </a:lnL>
                    <a:lnR>
                      <a:noFill/>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 </a:t>
                      </a: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459218039"/>
                  </a:ext>
                </a:extLst>
              </a:tr>
              <a:tr h="216907">
                <a:tc>
                  <a:txBody>
                    <a:bodyPr/>
                    <a:lstStyle/>
                    <a:p>
                      <a:pPr algn="l" fontAlgn="ctr"/>
                      <a:r>
                        <a:rPr lang="en-US" sz="800" b="0" i="0" u="none" strike="noStrike" dirty="0">
                          <a:solidFill>
                            <a:srgbClr val="000000"/>
                          </a:solidFill>
                          <a:effectLst/>
                          <a:latin typeface="Calibri Light" panose="020F0302020204030204" pitchFamily="34" charset="0"/>
                        </a:rPr>
                        <a:t> </a:t>
                      </a:r>
                    </a:p>
                  </a:txBody>
                  <a:tcPr marL="0" marR="0" marT="0" marB="0" anchor="ctr">
                    <a:lnL>
                      <a:noFill/>
                    </a:lnL>
                    <a:lnR w="6350" cap="flat" cmpd="sng" algn="ctr">
                      <a:solidFill>
                        <a:srgbClr val="002060"/>
                      </a:solidFill>
                      <a:prstDash val="solid"/>
                      <a:round/>
                      <a:headEnd type="none" w="med" len="med"/>
                      <a:tailEnd type="none" w="med" len="med"/>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A4d</a:t>
                      </a:r>
                    </a:p>
                  </a:txBody>
                  <a:tcPr marL="58661" marR="0" marT="0" marB="0" anchor="ctr">
                    <a:lnL w="6350" cap="flat" cmpd="sng" algn="ctr">
                      <a:solidFill>
                        <a:srgbClr val="002060"/>
                      </a:solidFill>
                      <a:prstDash val="solid"/>
                      <a:round/>
                      <a:headEnd type="none" w="med" len="med"/>
                      <a:tailEnd type="none" w="med" len="med"/>
                    </a:lnL>
                    <a:lnR>
                      <a:noFill/>
                    </a:lnR>
                    <a:lnT>
                      <a:noFill/>
                    </a:lnT>
                    <a:lnB>
                      <a:noFill/>
                    </a:lnB>
                    <a:solidFill>
                      <a:srgbClr val="F8FA98"/>
                    </a:solidFill>
                  </a:tcPr>
                </a:tc>
                <a:tc>
                  <a:txBody>
                    <a:bodyPr/>
                    <a:lstStyle/>
                    <a:p>
                      <a:pPr algn="l" fontAlgn="ctr"/>
                      <a:r>
                        <a:rPr lang="en-US" sz="800" b="0" i="0" u="none" strike="noStrike">
                          <a:solidFill>
                            <a:srgbClr val="000000"/>
                          </a:solidFill>
                          <a:effectLst/>
                          <a:latin typeface="Calibri Light" panose="020F0302020204030204" pitchFamily="34" charset="0"/>
                        </a:rPr>
                        <a:t>CWAY Access</a:t>
                      </a:r>
                    </a:p>
                  </a:txBody>
                  <a:tcPr marL="0" marR="0" marT="0" marB="0" anchor="ctr">
                    <a:lnL>
                      <a:noFill/>
                    </a:lnL>
                    <a:lnR w="6350" cap="flat" cmpd="sng" algn="ctr">
                      <a:solidFill>
                        <a:srgbClr val="002060"/>
                      </a:solidFill>
                      <a:prstDash val="solid"/>
                      <a:round/>
                      <a:headEnd type="none" w="med" len="med"/>
                      <a:tailEnd type="none" w="med" len="med"/>
                    </a:lnR>
                    <a:lnT>
                      <a:noFill/>
                    </a:lnT>
                    <a:lnB>
                      <a:noFill/>
                    </a:lnB>
                    <a:solidFill>
                      <a:srgbClr val="F8FA98"/>
                    </a:solidFill>
                  </a:tcPr>
                </a:tc>
                <a:tc>
                  <a:txBody>
                    <a:bodyPr/>
                    <a:lstStyle/>
                    <a:p>
                      <a:pPr algn="l" fontAlgn="ctr"/>
                      <a:r>
                        <a:rPr lang="en-US" sz="800" b="0" i="0" u="none" strike="noStrike">
                          <a:solidFill>
                            <a:srgbClr val="000000"/>
                          </a:solidFill>
                          <a:effectLst/>
                          <a:latin typeface="Calibri Light" panose="020F0302020204030204" pitchFamily="34" charset="0"/>
                        </a:rPr>
                        <a:t> </a:t>
                      </a:r>
                    </a:p>
                  </a:txBody>
                  <a:tcPr marL="0" marR="0" marT="0" marB="0" anchor="ctr">
                    <a:lnL w="6350" cap="flat" cmpd="sng" algn="ctr">
                      <a:solidFill>
                        <a:srgbClr val="002060"/>
                      </a:solidFill>
                      <a:prstDash val="solid"/>
                      <a:round/>
                      <a:headEnd type="none" w="med" len="med"/>
                      <a:tailEnd type="none" w="med" len="med"/>
                    </a:lnL>
                    <a:lnR>
                      <a:noFill/>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 </a:t>
                      </a:r>
                    </a:p>
                  </a:txBody>
                  <a:tcPr marL="58661" marR="0" marT="0" marB="0" anchor="ctr">
                    <a:lnL>
                      <a:noFill/>
                    </a:lnL>
                    <a:lnR>
                      <a:noFill/>
                    </a:lnR>
                    <a:lnT>
                      <a:noFill/>
                    </a:lnT>
                    <a:lnB w="6350" cap="flat" cmpd="sng" algn="ctr">
                      <a:solidFill>
                        <a:srgbClr val="002060"/>
                      </a:solidFill>
                      <a:prstDash val="solid"/>
                      <a:round/>
                      <a:headEnd type="none" w="med" len="med"/>
                      <a:tailEnd type="none" w="med" len="med"/>
                    </a:lnB>
                    <a:solidFill>
                      <a:srgbClr val="FFFFFF"/>
                    </a:solidFill>
                  </a:tcPr>
                </a:tc>
                <a:tc>
                  <a:txBody>
                    <a:bodyPr/>
                    <a:lstStyle/>
                    <a:p>
                      <a:pPr algn="l" fontAlgn="ctr"/>
                      <a:endParaRPr lang="en-US" sz="800" b="0" i="0" u="none" strike="noStrike" dirty="0">
                        <a:solidFill>
                          <a:schemeClr val="bg2"/>
                        </a:solidFill>
                        <a:effectLst/>
                        <a:latin typeface="Calibri Light" panose="020F0302020204030204" pitchFamily="34" charset="0"/>
                      </a:endParaRPr>
                    </a:p>
                  </a:txBody>
                  <a:tcPr marL="0" marR="0" marT="0" marB="0" anchor="ctr">
                    <a:lnL>
                      <a:noFill/>
                    </a:lnL>
                    <a:lnR>
                      <a:noFill/>
                    </a:lnR>
                    <a:lnT>
                      <a:noFill/>
                    </a:lnT>
                    <a:lnB w="6350" cap="flat" cmpd="sng" algn="ctr">
                      <a:solidFill>
                        <a:srgbClr val="002060"/>
                      </a:solidFill>
                      <a:prstDash val="solid"/>
                      <a:round/>
                      <a:headEnd type="none" w="med" len="med"/>
                      <a:tailEnd type="none" w="med" len="med"/>
                    </a:lnB>
                    <a:solidFill>
                      <a:schemeClr val="bg2"/>
                    </a:solidFill>
                  </a:tcPr>
                </a:tc>
                <a:tc>
                  <a:txBody>
                    <a:bodyPr/>
                    <a:lstStyle/>
                    <a:p>
                      <a:pPr algn="l" fontAlgn="ctr"/>
                      <a:r>
                        <a:rPr lang="en-US" sz="800" b="0" i="0" u="none" strike="noStrike">
                          <a:solidFill>
                            <a:srgbClr val="000000"/>
                          </a:solidFill>
                          <a:effectLst/>
                          <a:latin typeface="Calibri Light" panose="020F0302020204030204" pitchFamily="34" charset="0"/>
                        </a:rPr>
                        <a:t> </a:t>
                      </a:r>
                    </a:p>
                  </a:txBody>
                  <a:tcPr marL="0" marR="0" marT="0" marB="0" anchor="ctr">
                    <a:lnL>
                      <a:noFill/>
                    </a:lnL>
                    <a:lnR w="6350" cap="flat" cmpd="sng" algn="ctr">
                      <a:solidFill>
                        <a:srgbClr val="002060"/>
                      </a:solidFill>
                      <a:prstDash val="solid"/>
                      <a:round/>
                      <a:headEnd type="none" w="med" len="med"/>
                      <a:tailEnd type="none" w="med" len="med"/>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D4d</a:t>
                      </a:r>
                    </a:p>
                  </a:txBody>
                  <a:tcPr marL="58661" marR="0" marT="0" marB="0" anchor="ctr">
                    <a:lnL w="6350" cap="flat" cmpd="sng" algn="ctr">
                      <a:solidFill>
                        <a:srgbClr val="002060"/>
                      </a:solidFill>
                      <a:prstDash val="solid"/>
                      <a:round/>
                      <a:headEnd type="none" w="med" len="med"/>
                      <a:tailEnd type="none" w="med" len="med"/>
                    </a:lnL>
                    <a:lnR>
                      <a:noFill/>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24-Month CDBs</a:t>
                      </a:r>
                    </a:p>
                  </a:txBody>
                  <a:tcPr marL="0" marR="0" marT="0" marB="0" anchor="ctr">
                    <a:lnL>
                      <a:noFill/>
                    </a:lnL>
                    <a:lnR w="6350" cap="flat" cmpd="sng" algn="ctr">
                      <a:solidFill>
                        <a:srgbClr val="002060"/>
                      </a:solidFill>
                      <a:prstDash val="solid"/>
                      <a:round/>
                      <a:headEnd type="none" w="med" len="med"/>
                      <a:tailEnd type="none" w="med" len="med"/>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 </a:t>
                      </a:r>
                    </a:p>
                  </a:txBody>
                  <a:tcPr marL="0" marR="0" marT="0" marB="0" anchor="ctr">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E3a</a:t>
                      </a:r>
                    </a:p>
                  </a:txBody>
                  <a:tcPr marL="58661" marR="0" marT="0" marB="0" anchor="ctr">
                    <a:lnL w="6350" cap="flat" cmpd="sng" algn="ctr">
                      <a:solidFill>
                        <a:srgbClr val="002060"/>
                      </a:solidFill>
                      <a:prstDash val="solid"/>
                      <a:round/>
                      <a:headEnd type="none" w="med" len="med"/>
                      <a:tailEnd type="none" w="med" len="med"/>
                    </a:lnL>
                    <a:lnR>
                      <a:noFill/>
                    </a:lnR>
                    <a:lnT>
                      <a:noFill/>
                    </a:lnT>
                    <a:lnB w="6350" cap="flat" cmpd="sng" algn="ctr">
                      <a:solidFill>
                        <a:srgbClr val="203764"/>
                      </a:solidFill>
                      <a:prstDash val="solid"/>
                      <a:round/>
                      <a:headEnd type="none" w="med" len="med"/>
                      <a:tailEnd type="none" w="med" len="med"/>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24-Month Documentation</a:t>
                      </a:r>
                    </a:p>
                  </a:txBody>
                  <a:tcPr marL="0" marR="0" marT="0" marB="0" anchor="ctr">
                    <a:lnL>
                      <a:noFill/>
                    </a:lnL>
                    <a:lnR w="6350" cap="flat" cmpd="sng" algn="ctr">
                      <a:solidFill>
                        <a:srgbClr val="002060"/>
                      </a:solidFill>
                      <a:prstDash val="solid"/>
                      <a:round/>
                      <a:headEnd type="none" w="med" len="med"/>
                      <a:tailEnd type="none" w="med" len="med"/>
                    </a:lnR>
                    <a:lnT>
                      <a:noFill/>
                    </a:lnT>
                    <a:lnB w="6350" cap="flat" cmpd="sng" algn="ctr">
                      <a:solidFill>
                        <a:srgbClr val="203764"/>
                      </a:solidFill>
                      <a:prstDash val="solid"/>
                      <a:round/>
                      <a:headEnd type="none" w="med" len="med"/>
                      <a:tailEnd type="none" w="med" len="med"/>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 </a:t>
                      </a:r>
                    </a:p>
                  </a:txBody>
                  <a:tcPr marL="0" marR="0" marT="0" marB="0" anchor="ctr">
                    <a:lnL w="6350" cap="flat" cmpd="sng" algn="ctr">
                      <a:solidFill>
                        <a:srgbClr val="00206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sz="800" b="1" i="0" u="none" strike="noStrike">
                          <a:solidFill>
                            <a:srgbClr val="FFFFFF"/>
                          </a:solidFill>
                          <a:effectLst/>
                          <a:latin typeface="Calibri Light" panose="020F0302020204030204" pitchFamily="34" charset="0"/>
                        </a:rPr>
                        <a:t> </a:t>
                      </a:r>
                    </a:p>
                  </a:txBody>
                  <a:tcPr marL="0" marR="0" marT="0" marB="0" anchor="ctr">
                    <a:lnL>
                      <a:noFill/>
                    </a:lnL>
                    <a:lnR>
                      <a:noFill/>
                    </a:lnR>
                    <a:lnT>
                      <a:noFill/>
                    </a:lnT>
                    <a:lnB w="6350" cap="flat" cmpd="sng" algn="ctr">
                      <a:solidFill>
                        <a:srgbClr val="002060"/>
                      </a:solidFill>
                      <a:prstDash val="solid"/>
                      <a:round/>
                      <a:headEnd type="none" w="med" len="med"/>
                      <a:tailEnd type="none" w="med" len="med"/>
                    </a:lnB>
                    <a:solidFill>
                      <a:srgbClr val="FFFFFF"/>
                    </a:solidFill>
                  </a:tcPr>
                </a:tc>
                <a:tc>
                  <a:txBody>
                    <a:bodyPr/>
                    <a:lstStyle/>
                    <a:p>
                      <a:pPr algn="ctr" fontAlgn="ctr"/>
                      <a:r>
                        <a:rPr lang="en-US" sz="800" b="1" i="0" u="none" strike="noStrike">
                          <a:solidFill>
                            <a:srgbClr val="FFFFFF"/>
                          </a:solidFill>
                          <a:effectLst/>
                          <a:latin typeface="Calibri Light" panose="020F0302020204030204" pitchFamily="34" charset="0"/>
                        </a:rPr>
                        <a:t> </a:t>
                      </a:r>
                    </a:p>
                  </a:txBody>
                  <a:tcPr marL="0" marR="0" marT="0" marB="0" anchor="ctr">
                    <a:lnL>
                      <a:noFill/>
                    </a:lnL>
                    <a:lnR>
                      <a:noFill/>
                    </a:lnR>
                    <a:lnT>
                      <a:noFill/>
                    </a:lnT>
                    <a:lnB w="6350" cap="flat" cmpd="sng" algn="ctr">
                      <a:solidFill>
                        <a:srgbClr val="002060"/>
                      </a:solidFill>
                      <a:prstDash val="solid"/>
                      <a:round/>
                      <a:headEnd type="none" w="med" len="med"/>
                      <a:tailEnd type="none" w="med" len="med"/>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 </a:t>
                      </a: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4157876488"/>
                  </a:ext>
                </a:extLst>
              </a:tr>
              <a:tr h="216907">
                <a:tc>
                  <a:txBody>
                    <a:bodyPr/>
                    <a:lstStyle/>
                    <a:p>
                      <a:pPr algn="l" fontAlgn="ctr"/>
                      <a:r>
                        <a:rPr lang="en-US" sz="800" b="0" i="0" u="none" strike="noStrike">
                          <a:solidFill>
                            <a:srgbClr val="000000"/>
                          </a:solidFill>
                          <a:effectLst/>
                          <a:latin typeface="Calibri Light" panose="020F0302020204030204" pitchFamily="34" charset="0"/>
                        </a:rPr>
                        <a:t> </a:t>
                      </a:r>
                    </a:p>
                  </a:txBody>
                  <a:tcPr marL="0" marR="0" marT="0" marB="0" anchor="ctr">
                    <a:lnL>
                      <a:noFill/>
                    </a:lnL>
                    <a:lnR w="6350" cap="flat" cmpd="sng" algn="ctr">
                      <a:solidFill>
                        <a:srgbClr val="002060"/>
                      </a:solidFill>
                      <a:prstDash val="solid"/>
                      <a:round/>
                      <a:headEnd type="none" w="med" len="med"/>
                      <a:tailEnd type="none" w="med" len="med"/>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A4e</a:t>
                      </a:r>
                    </a:p>
                  </a:txBody>
                  <a:tcPr marL="58661" marR="0" marT="0" marB="0" anchor="ctr">
                    <a:lnL w="6350" cap="flat" cmpd="sng" algn="ctr">
                      <a:solidFill>
                        <a:srgbClr val="002060"/>
                      </a:solidFill>
                      <a:prstDash val="solid"/>
                      <a:round/>
                      <a:headEnd type="none" w="med" len="med"/>
                      <a:tailEnd type="none" w="med" len="med"/>
                    </a:lnL>
                    <a:lnR>
                      <a:noFill/>
                    </a:lnR>
                    <a:lnT>
                      <a:noFill/>
                    </a:lnT>
                    <a:lnB>
                      <a:noFill/>
                    </a:lnB>
                    <a:solidFill>
                      <a:srgbClr val="FFFFFF"/>
                    </a:solidFill>
                  </a:tcPr>
                </a:tc>
                <a:tc>
                  <a:txBody>
                    <a:bodyPr/>
                    <a:lstStyle/>
                    <a:p>
                      <a:pPr algn="l" fontAlgn="ctr"/>
                      <a:r>
                        <a:rPr lang="en-US" sz="800" b="0" i="0" u="none" strike="noStrike" dirty="0" err="1">
                          <a:solidFill>
                            <a:srgbClr val="000000"/>
                          </a:solidFill>
                          <a:effectLst/>
                          <a:latin typeface="Calibri Light" panose="020F0302020204030204" pitchFamily="34" charset="0"/>
                        </a:rPr>
                        <a:t>MyNavy</a:t>
                      </a:r>
                      <a:r>
                        <a:rPr lang="en-US" sz="800" b="0" i="0" u="none" strike="noStrike" dirty="0">
                          <a:solidFill>
                            <a:srgbClr val="000000"/>
                          </a:solidFill>
                          <a:effectLst/>
                          <a:latin typeface="Calibri Light" panose="020F0302020204030204" pitchFamily="34" charset="0"/>
                        </a:rPr>
                        <a:t> Assignment</a:t>
                      </a:r>
                    </a:p>
                  </a:txBody>
                  <a:tcPr marL="0" marR="0" marT="0" marB="0" anchor="ctr">
                    <a:lnL>
                      <a:noFill/>
                    </a:lnL>
                    <a:lnR w="6350" cap="flat" cmpd="sng" algn="ctr">
                      <a:solidFill>
                        <a:srgbClr val="002060"/>
                      </a:solidFill>
                      <a:prstDash val="solid"/>
                      <a:round/>
                      <a:headEnd type="none" w="med" len="med"/>
                      <a:tailEnd type="none" w="med" len="med"/>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 </a:t>
                      </a:r>
                    </a:p>
                  </a:txBody>
                  <a:tcPr marL="0" marR="0" marT="0" marB="0" anchor="ctr">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a:noFill/>
                    </a:lnT>
                    <a:lnB>
                      <a:noFill/>
                    </a:lnB>
                    <a:solidFill>
                      <a:srgbClr val="FFFFFF"/>
                    </a:solidFill>
                  </a:tcPr>
                </a:tc>
                <a:tc gridSpan="2">
                  <a:txBody>
                    <a:bodyPr/>
                    <a:lstStyle/>
                    <a:p>
                      <a:pPr algn="l" fontAlgn="ctr"/>
                      <a:r>
                        <a:rPr lang="en-US" sz="700" b="1" i="0" u="none" strike="noStrike">
                          <a:solidFill>
                            <a:srgbClr val="000000"/>
                          </a:solidFill>
                          <a:effectLst/>
                          <a:latin typeface="Lato Light"/>
                        </a:rPr>
                        <a:t>Section C</a:t>
                      </a:r>
                    </a:p>
                  </a:txBody>
                  <a:tcPr marL="0" marR="0" marT="0" marB="0" anchor="ctr">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2060"/>
                      </a:solidFill>
                      <a:prstDash val="solid"/>
                      <a:round/>
                      <a:headEnd type="none" w="med" len="med"/>
                      <a:tailEnd type="none" w="med" len="med"/>
                    </a:lnT>
                    <a:lnB w="6350" cap="flat" cmpd="sng" algn="ctr">
                      <a:solidFill>
                        <a:srgbClr val="002060"/>
                      </a:solidFill>
                      <a:prstDash val="solid"/>
                      <a:round/>
                      <a:headEnd type="none" w="med" len="med"/>
                      <a:tailEnd type="none" w="med" len="med"/>
                    </a:lnB>
                    <a:solidFill>
                      <a:srgbClr val="FFFFFF"/>
                    </a:solidFill>
                  </a:tcPr>
                </a:tc>
                <a:tc hMerge="1">
                  <a:txBody>
                    <a:bodyPr/>
                    <a:lstStyle/>
                    <a:p>
                      <a:endParaRPr lang="en-US"/>
                    </a:p>
                  </a:txBody>
                  <a:tcPr/>
                </a:tc>
                <a:tc>
                  <a:txBody>
                    <a:bodyPr/>
                    <a:lstStyle/>
                    <a:p>
                      <a:pPr algn="l" fontAlgn="ctr"/>
                      <a:r>
                        <a:rPr lang="en-US" sz="800" b="0" i="0" u="none" strike="noStrike">
                          <a:solidFill>
                            <a:srgbClr val="000000"/>
                          </a:solidFill>
                          <a:effectLst/>
                          <a:latin typeface="Calibri Light" panose="020F0302020204030204" pitchFamily="34" charset="0"/>
                        </a:rPr>
                        <a:t> </a:t>
                      </a:r>
                    </a:p>
                  </a:txBody>
                  <a:tcPr marL="0" marR="0" marT="0" marB="0" anchor="ctr">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D4e</a:t>
                      </a:r>
                    </a:p>
                  </a:txBody>
                  <a:tcPr marL="58661" marR="0" marT="0" marB="0" anchor="ctr">
                    <a:lnL w="6350" cap="flat" cmpd="sng" algn="ctr">
                      <a:solidFill>
                        <a:srgbClr val="002060"/>
                      </a:solidFill>
                      <a:prstDash val="solid"/>
                      <a:round/>
                      <a:headEnd type="none" w="med" len="med"/>
                      <a:tailEnd type="none" w="med" len="med"/>
                    </a:lnL>
                    <a:lnR>
                      <a:noFill/>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48-Month CDBs</a:t>
                      </a:r>
                    </a:p>
                  </a:txBody>
                  <a:tcPr marL="0" marR="0" marT="0" marB="0" anchor="ctr">
                    <a:lnL>
                      <a:noFill/>
                    </a:lnL>
                    <a:lnR w="6350" cap="flat" cmpd="sng" algn="ctr">
                      <a:solidFill>
                        <a:srgbClr val="002060"/>
                      </a:solidFill>
                      <a:prstDash val="solid"/>
                      <a:round/>
                      <a:headEnd type="none" w="med" len="med"/>
                      <a:tailEnd type="none" w="med" len="med"/>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 </a:t>
                      </a:r>
                    </a:p>
                  </a:txBody>
                  <a:tcPr marL="0" marR="0" marT="0" marB="0" anchor="ctr">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a:noFill/>
                    </a:lnT>
                    <a:lnB>
                      <a:noFill/>
                    </a:lnB>
                    <a:solidFill>
                      <a:srgbClr val="FFFFFF"/>
                    </a:solidFill>
                  </a:tcPr>
                </a:tc>
                <a:tc gridSpan="2">
                  <a:txBody>
                    <a:bodyPr/>
                    <a:lstStyle/>
                    <a:p>
                      <a:pPr algn="ctr" fontAlgn="ctr"/>
                      <a:r>
                        <a:rPr lang="en-US" sz="800" b="1" i="0" u="none" strike="noStrike" dirty="0">
                          <a:solidFill>
                            <a:srgbClr val="FFFFFF"/>
                          </a:solidFill>
                          <a:effectLst/>
                          <a:latin typeface="Calibri Light" panose="020F0302020204030204" pitchFamily="34" charset="0"/>
                        </a:rPr>
                        <a:t>2 Pillars + 5 Standard Line Items</a:t>
                      </a:r>
                    </a:p>
                  </a:txBody>
                  <a:tcPr marL="0" marR="0" marT="0" marB="0" anchor="ctr">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203764"/>
                      </a:solidFill>
                      <a:prstDash val="solid"/>
                      <a:round/>
                      <a:headEnd type="none" w="med" len="med"/>
                      <a:tailEnd type="none" w="med" len="med"/>
                    </a:lnT>
                    <a:lnB>
                      <a:noFill/>
                    </a:lnB>
                    <a:solidFill>
                      <a:srgbClr val="203764"/>
                    </a:solidFill>
                  </a:tcPr>
                </a:tc>
                <a:tc hMerge="1">
                  <a:txBody>
                    <a:bodyPr/>
                    <a:lstStyle/>
                    <a:p>
                      <a:endParaRPr lang="en-US"/>
                    </a:p>
                  </a:txBody>
                  <a:tcPr/>
                </a:tc>
                <a:tc>
                  <a:txBody>
                    <a:bodyPr/>
                    <a:lstStyle/>
                    <a:p>
                      <a:pPr algn="l" fontAlgn="ctr"/>
                      <a:r>
                        <a:rPr lang="en-US" sz="800" b="0" i="0" u="none" strike="noStrike">
                          <a:solidFill>
                            <a:srgbClr val="000000"/>
                          </a:solidFill>
                          <a:effectLst/>
                          <a:latin typeface="Calibri Light" panose="020F0302020204030204" pitchFamily="34" charset="0"/>
                        </a:rPr>
                        <a:t> </a:t>
                      </a:r>
                    </a:p>
                  </a:txBody>
                  <a:tcPr marL="0" marR="0" marT="0" marB="0" anchor="ctr">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a:noFill/>
                    </a:lnT>
                    <a:lnB>
                      <a:noFill/>
                    </a:lnB>
                    <a:solidFill>
                      <a:srgbClr val="FFFFFF"/>
                    </a:solidFill>
                  </a:tcPr>
                </a:tc>
                <a:tc gridSpan="2">
                  <a:txBody>
                    <a:bodyPr/>
                    <a:lstStyle/>
                    <a:p>
                      <a:pPr algn="l" fontAlgn="ctr"/>
                      <a:r>
                        <a:rPr lang="en-US" sz="700" b="1" i="0" u="none" strike="noStrike">
                          <a:solidFill>
                            <a:srgbClr val="000000"/>
                          </a:solidFill>
                          <a:effectLst/>
                          <a:latin typeface="Lato Light"/>
                        </a:rPr>
                        <a:t>Section G</a:t>
                      </a:r>
                    </a:p>
                  </a:txBody>
                  <a:tcPr marL="0" marR="0" marT="0" marB="0" anchor="ctr">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2060"/>
                      </a:solidFill>
                      <a:prstDash val="solid"/>
                      <a:round/>
                      <a:headEnd type="none" w="med" len="med"/>
                      <a:tailEnd type="none" w="med" len="med"/>
                    </a:lnT>
                    <a:lnB w="6350" cap="flat" cmpd="sng" algn="ctr">
                      <a:solidFill>
                        <a:srgbClr val="002060"/>
                      </a:solidFill>
                      <a:prstDash val="solid"/>
                      <a:round/>
                      <a:headEnd type="none" w="med" len="med"/>
                      <a:tailEnd type="none" w="med" len="med"/>
                    </a:lnB>
                    <a:solidFill>
                      <a:srgbClr val="FFFFFF"/>
                    </a:solidFill>
                  </a:tcPr>
                </a:tc>
                <a:tc hMerge="1">
                  <a:txBody>
                    <a:bodyPr/>
                    <a:lstStyle/>
                    <a:p>
                      <a:endParaRPr lang="en-US"/>
                    </a:p>
                  </a:txBody>
                  <a:tcPr/>
                </a:tc>
                <a:tc>
                  <a:txBody>
                    <a:bodyPr/>
                    <a:lstStyle/>
                    <a:p>
                      <a:pPr algn="l" fontAlgn="ctr"/>
                      <a:r>
                        <a:rPr lang="en-US" sz="800" b="0" i="0" u="none" strike="noStrike">
                          <a:solidFill>
                            <a:srgbClr val="000000"/>
                          </a:solidFill>
                          <a:effectLst/>
                          <a:latin typeface="Calibri Light" panose="020F0302020204030204" pitchFamily="34" charset="0"/>
                        </a:rPr>
                        <a:t> </a:t>
                      </a:r>
                    </a:p>
                  </a:txBody>
                  <a:tcPr marL="0" marR="0" marT="0" marB="0" anchor="ctr">
                    <a:lnL w="6350" cap="flat" cmpd="sng" algn="ctr">
                      <a:solidFill>
                        <a:srgbClr val="002060"/>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941573395"/>
                  </a:ext>
                </a:extLst>
              </a:tr>
              <a:tr h="216907">
                <a:tc>
                  <a:txBody>
                    <a:bodyPr/>
                    <a:lstStyle/>
                    <a:p>
                      <a:pPr algn="l" fontAlgn="ctr"/>
                      <a:r>
                        <a:rPr lang="en-US" sz="800" b="0" i="0" u="none" strike="noStrike">
                          <a:solidFill>
                            <a:srgbClr val="000000"/>
                          </a:solidFill>
                          <a:effectLst/>
                          <a:latin typeface="Calibri Light" panose="020F0302020204030204" pitchFamily="34" charset="0"/>
                        </a:rPr>
                        <a:t> </a:t>
                      </a:r>
                    </a:p>
                  </a:txBody>
                  <a:tcPr marL="0" marR="0" marT="0" marB="0" anchor="ctr">
                    <a:lnL>
                      <a:noFill/>
                    </a:lnL>
                    <a:lnR w="6350" cap="flat" cmpd="sng" algn="ctr">
                      <a:solidFill>
                        <a:srgbClr val="002060"/>
                      </a:solidFill>
                      <a:prstDash val="solid"/>
                      <a:round/>
                      <a:headEnd type="none" w="med" len="med"/>
                      <a:tailEnd type="none" w="med" len="med"/>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A4f</a:t>
                      </a:r>
                    </a:p>
                  </a:txBody>
                  <a:tcPr marL="58661" marR="0" marT="0" marB="0" anchor="ctr">
                    <a:lnL w="6350" cap="flat" cmpd="sng" algn="ctr">
                      <a:solidFill>
                        <a:srgbClr val="002060"/>
                      </a:solidFill>
                      <a:prstDash val="solid"/>
                      <a:round/>
                      <a:headEnd type="none" w="med" len="med"/>
                      <a:tailEnd type="none" w="med" len="med"/>
                    </a:lnL>
                    <a:lnR>
                      <a:noFill/>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NRMS Access</a:t>
                      </a:r>
                    </a:p>
                  </a:txBody>
                  <a:tcPr marL="0" marR="0" marT="0" marB="0" anchor="ctr">
                    <a:lnL>
                      <a:noFill/>
                    </a:lnL>
                    <a:lnR w="6350" cap="flat" cmpd="sng" algn="ctr">
                      <a:solidFill>
                        <a:srgbClr val="002060"/>
                      </a:solidFill>
                      <a:prstDash val="solid"/>
                      <a:round/>
                      <a:headEnd type="none" w="med" len="med"/>
                      <a:tailEnd type="none" w="med" len="med"/>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 </a:t>
                      </a:r>
                    </a:p>
                  </a:txBody>
                  <a:tcPr marL="0" marR="0" marT="0" marB="0" anchor="ctr">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a:noFill/>
                    </a:lnT>
                    <a:lnB>
                      <a:noFill/>
                    </a:lnB>
                    <a:solidFill>
                      <a:srgbClr val="FFFFFF"/>
                    </a:solidFill>
                  </a:tcPr>
                </a:tc>
                <a:tc rowSpan="2" gridSpan="2">
                  <a:txBody>
                    <a:bodyPr/>
                    <a:lstStyle/>
                    <a:p>
                      <a:pPr algn="ctr" fontAlgn="ctr"/>
                      <a:r>
                        <a:rPr lang="en-US" sz="1100" b="1" i="0" u="none" strike="noStrike">
                          <a:solidFill>
                            <a:srgbClr val="FFFFFF"/>
                          </a:solidFill>
                          <a:effectLst/>
                          <a:latin typeface="Calibri" panose="020F0502020204030204" pitchFamily="34" charset="0"/>
                        </a:rPr>
                        <a:t>CDT TRAINING</a:t>
                      </a:r>
                    </a:p>
                  </a:txBody>
                  <a:tcPr marL="0" marR="0" marT="0" marB="0" anchor="ctr">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2060"/>
                      </a:solidFill>
                      <a:prstDash val="solid"/>
                      <a:round/>
                      <a:headEnd type="none" w="med" len="med"/>
                      <a:tailEnd type="none" w="med" len="med"/>
                    </a:lnT>
                    <a:lnB>
                      <a:noFill/>
                    </a:lnB>
                    <a:solidFill>
                      <a:srgbClr val="203764"/>
                    </a:solidFill>
                  </a:tcPr>
                </a:tc>
                <a:tc rowSpan="2" hMerge="1">
                  <a:txBody>
                    <a:bodyPr/>
                    <a:lstStyle/>
                    <a:p>
                      <a:endParaRPr lang="en-US"/>
                    </a:p>
                  </a:txBody>
                  <a:tcPr/>
                </a:tc>
                <a:tc>
                  <a:txBody>
                    <a:bodyPr/>
                    <a:lstStyle/>
                    <a:p>
                      <a:pPr algn="l" fontAlgn="ctr"/>
                      <a:r>
                        <a:rPr lang="en-US" sz="800" b="0" i="0" u="none" strike="noStrike">
                          <a:solidFill>
                            <a:srgbClr val="000000"/>
                          </a:solidFill>
                          <a:effectLst/>
                          <a:latin typeface="Calibri Light" panose="020F0302020204030204" pitchFamily="34" charset="0"/>
                        </a:rPr>
                        <a:t> </a:t>
                      </a:r>
                    </a:p>
                  </a:txBody>
                  <a:tcPr marL="0" marR="0" marT="0" marB="0" anchor="ctr">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D4f</a:t>
                      </a:r>
                    </a:p>
                  </a:txBody>
                  <a:tcPr marL="58661" marR="0" marT="0" marB="0" anchor="ctr">
                    <a:lnL w="6350" cap="flat" cmpd="sng" algn="ctr">
                      <a:solidFill>
                        <a:srgbClr val="002060"/>
                      </a:solidFill>
                      <a:prstDash val="solid"/>
                      <a:round/>
                      <a:headEnd type="none" w="med" len="med"/>
                      <a:tailEnd type="none" w="med" len="med"/>
                    </a:lnL>
                    <a:lnR>
                      <a:noFill/>
                    </a:lnR>
                    <a:lnT>
                      <a:noFill/>
                    </a:lnT>
                    <a:lnB w="6350" cap="flat" cmpd="sng" algn="ctr">
                      <a:solidFill>
                        <a:srgbClr val="203764"/>
                      </a:solidFill>
                      <a:prstDash val="solid"/>
                      <a:round/>
                      <a:headEnd type="none" w="med" len="med"/>
                      <a:tailEnd type="none" w="med" len="med"/>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60-Month CDBs</a:t>
                      </a:r>
                    </a:p>
                  </a:txBody>
                  <a:tcPr marL="0" marR="0" marT="0" marB="0" anchor="ctr">
                    <a:lnL>
                      <a:noFill/>
                    </a:lnL>
                    <a:lnR w="6350" cap="flat" cmpd="sng" algn="ctr">
                      <a:solidFill>
                        <a:srgbClr val="002060"/>
                      </a:solidFill>
                      <a:prstDash val="solid"/>
                      <a:round/>
                      <a:headEnd type="none" w="med" len="med"/>
                      <a:tailEnd type="none" w="med" len="med"/>
                    </a:lnR>
                    <a:lnT>
                      <a:noFill/>
                    </a:lnT>
                    <a:lnB w="6350" cap="flat" cmpd="sng" algn="ctr">
                      <a:solidFill>
                        <a:srgbClr val="203764"/>
                      </a:solidFill>
                      <a:prstDash val="solid"/>
                      <a:round/>
                      <a:headEnd type="none" w="med" len="med"/>
                      <a:tailEnd type="none" w="med" len="med"/>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 </a:t>
                      </a:r>
                    </a:p>
                  </a:txBody>
                  <a:tcPr marL="0" marR="0" marT="0" marB="0" anchor="ctr">
                    <a:lnL w="6350" cap="flat" cmpd="sng" algn="ctr">
                      <a:solidFill>
                        <a:srgbClr val="002060"/>
                      </a:solidFill>
                      <a:prstDash val="solid"/>
                      <a:round/>
                      <a:headEnd type="none" w="med" len="med"/>
                      <a:tailEnd type="none" w="med" len="med"/>
                    </a:lnL>
                    <a:lnR>
                      <a:noFill/>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 </a:t>
                      </a:r>
                    </a:p>
                  </a:txBody>
                  <a:tcPr marL="58661" marR="0" marT="0" marB="0" anchor="ctr">
                    <a:lnL>
                      <a:noFill/>
                    </a:lnL>
                    <a:lnR>
                      <a:noFill/>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 </a:t>
                      </a:r>
                    </a:p>
                  </a:txBody>
                  <a:tcPr marL="0" marR="0" marT="0" marB="0" anchor="ctr">
                    <a:lnL>
                      <a:noFill/>
                    </a:lnL>
                    <a:lnR>
                      <a:noFill/>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 </a:t>
                      </a:r>
                    </a:p>
                  </a:txBody>
                  <a:tcPr marL="0" marR="0" marT="0" marB="0" anchor="ctr">
                    <a:lnL>
                      <a:noFill/>
                    </a:lnL>
                    <a:lnR w="6350" cap="flat" cmpd="sng" algn="ctr">
                      <a:solidFill>
                        <a:srgbClr val="002060"/>
                      </a:solidFill>
                      <a:prstDash val="solid"/>
                      <a:round/>
                      <a:headEnd type="none" w="med" len="med"/>
                      <a:tailEnd type="none" w="med" len="med"/>
                    </a:lnR>
                    <a:lnT>
                      <a:noFill/>
                    </a:lnT>
                    <a:lnB>
                      <a:noFill/>
                    </a:lnB>
                    <a:solidFill>
                      <a:srgbClr val="FFFFFF"/>
                    </a:solidFill>
                  </a:tcPr>
                </a:tc>
                <a:tc rowSpan="2" gridSpan="2">
                  <a:txBody>
                    <a:bodyPr/>
                    <a:lstStyle/>
                    <a:p>
                      <a:pPr algn="ctr" fontAlgn="ctr"/>
                      <a:r>
                        <a:rPr lang="en-US" sz="1100" b="1" i="0" u="none" strike="noStrike">
                          <a:solidFill>
                            <a:srgbClr val="FFFFFF"/>
                          </a:solidFill>
                          <a:effectLst/>
                          <a:latin typeface="Calibri" panose="020F0502020204030204" pitchFamily="34" charset="0"/>
                        </a:rPr>
                        <a:t>TAP</a:t>
                      </a:r>
                    </a:p>
                  </a:txBody>
                  <a:tcPr marL="0" marR="0" marT="0" marB="0" anchor="ctr">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2060"/>
                      </a:solidFill>
                      <a:prstDash val="solid"/>
                      <a:round/>
                      <a:headEnd type="none" w="med" len="med"/>
                      <a:tailEnd type="none" w="med" len="med"/>
                    </a:lnT>
                    <a:lnB>
                      <a:noFill/>
                    </a:lnB>
                    <a:solidFill>
                      <a:srgbClr val="203764"/>
                    </a:solidFill>
                  </a:tcPr>
                </a:tc>
                <a:tc rowSpan="2" hMerge="1">
                  <a:txBody>
                    <a:bodyPr/>
                    <a:lstStyle/>
                    <a:p>
                      <a:endParaRPr lang="en-US"/>
                    </a:p>
                  </a:txBody>
                  <a:tcPr/>
                </a:tc>
                <a:tc>
                  <a:txBody>
                    <a:bodyPr/>
                    <a:lstStyle/>
                    <a:p>
                      <a:pPr algn="l" fontAlgn="ctr"/>
                      <a:r>
                        <a:rPr lang="en-US" sz="800" b="0" i="0" u="none" strike="noStrike">
                          <a:solidFill>
                            <a:srgbClr val="000000"/>
                          </a:solidFill>
                          <a:effectLst/>
                          <a:latin typeface="Calibri Light" panose="020F0302020204030204" pitchFamily="34" charset="0"/>
                        </a:rPr>
                        <a:t> </a:t>
                      </a:r>
                    </a:p>
                  </a:txBody>
                  <a:tcPr marL="0" marR="0" marT="0" marB="0" anchor="ctr">
                    <a:lnL w="6350" cap="flat" cmpd="sng" algn="ctr">
                      <a:solidFill>
                        <a:srgbClr val="002060"/>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2782122385"/>
                  </a:ext>
                </a:extLst>
              </a:tr>
              <a:tr h="216907">
                <a:tc>
                  <a:txBody>
                    <a:bodyPr/>
                    <a:lstStyle/>
                    <a:p>
                      <a:pPr algn="l" fontAlgn="ctr"/>
                      <a:r>
                        <a:rPr lang="en-US" sz="800" b="0" i="0" u="none" strike="noStrike">
                          <a:solidFill>
                            <a:srgbClr val="000000"/>
                          </a:solidFill>
                          <a:effectLst/>
                          <a:latin typeface="Calibri Light" panose="020F0302020204030204" pitchFamily="34" charset="0"/>
                        </a:rPr>
                        <a:t> </a:t>
                      </a:r>
                    </a:p>
                  </a:txBody>
                  <a:tcPr marL="0" marR="0" marT="0" marB="0" anchor="ctr">
                    <a:lnL>
                      <a:noFill/>
                    </a:lnL>
                    <a:lnR w="6350" cap="flat" cmpd="sng" algn="ctr">
                      <a:solidFill>
                        <a:srgbClr val="002060"/>
                      </a:solidFill>
                      <a:prstDash val="solid"/>
                      <a:round/>
                      <a:headEnd type="none" w="med" len="med"/>
                      <a:tailEnd type="none" w="med" len="med"/>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A4g</a:t>
                      </a:r>
                    </a:p>
                  </a:txBody>
                  <a:tcPr marL="58661" marR="0" marT="0" marB="0" anchor="ctr">
                    <a:lnL w="6350" cap="flat" cmpd="sng" algn="ctr">
                      <a:solidFill>
                        <a:srgbClr val="002060"/>
                      </a:solidFill>
                      <a:prstDash val="solid"/>
                      <a:round/>
                      <a:headEnd type="none" w="med" len="med"/>
                      <a:tailEnd type="none" w="med" len="med"/>
                    </a:lnL>
                    <a:lnR>
                      <a:noFill/>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OMPF Access</a:t>
                      </a:r>
                    </a:p>
                  </a:txBody>
                  <a:tcPr marL="0" marR="0" marT="0" marB="0" anchor="ctr">
                    <a:lnL>
                      <a:noFill/>
                    </a:lnL>
                    <a:lnR w="6350" cap="flat" cmpd="sng" algn="ctr">
                      <a:solidFill>
                        <a:srgbClr val="002060"/>
                      </a:solidFill>
                      <a:prstDash val="solid"/>
                      <a:round/>
                      <a:headEnd type="none" w="med" len="med"/>
                      <a:tailEnd type="none" w="med" len="med"/>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 </a:t>
                      </a:r>
                    </a:p>
                  </a:txBody>
                  <a:tcPr marL="0" marR="0" marT="0" marB="0" anchor="ctr">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a:noFill/>
                    </a:lnT>
                    <a:lnB>
                      <a:noFill/>
                    </a:lnB>
                    <a:solidFill>
                      <a:srgbClr val="FFFFFF"/>
                    </a:solidFill>
                  </a:tcPr>
                </a:tc>
                <a:tc gridSpan="2" vMerge="1">
                  <a:txBody>
                    <a:bodyPr/>
                    <a:lstStyle/>
                    <a:p>
                      <a:endParaRPr lang="en-US"/>
                    </a:p>
                  </a:txBody>
                  <a:tcPr/>
                </a:tc>
                <a:tc hMerge="1" vMerge="1">
                  <a:txBody>
                    <a:bodyPr/>
                    <a:lstStyle/>
                    <a:p>
                      <a:endParaRPr lang="en-US"/>
                    </a:p>
                  </a:txBody>
                  <a:tcPr/>
                </a:tc>
                <a:tc>
                  <a:txBody>
                    <a:bodyPr/>
                    <a:lstStyle/>
                    <a:p>
                      <a:pPr algn="l" fontAlgn="ctr"/>
                      <a:r>
                        <a:rPr lang="en-US" sz="800" b="0" i="0" u="none" strike="noStrike">
                          <a:solidFill>
                            <a:srgbClr val="000000"/>
                          </a:solidFill>
                          <a:effectLst/>
                          <a:latin typeface="Calibri Light" panose="020F0302020204030204" pitchFamily="34" charset="0"/>
                        </a:rPr>
                        <a:t> </a:t>
                      </a:r>
                    </a:p>
                  </a:txBody>
                  <a:tcPr marL="0" marR="0" marT="0" marB="0" anchor="ctr">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a:noFill/>
                    </a:lnT>
                    <a:lnB>
                      <a:noFill/>
                    </a:lnB>
                    <a:solidFill>
                      <a:srgbClr val="FFFFFF"/>
                    </a:solidFill>
                  </a:tcPr>
                </a:tc>
                <a:tc gridSpan="2">
                  <a:txBody>
                    <a:bodyPr/>
                    <a:lstStyle/>
                    <a:p>
                      <a:pPr algn="ctr" fontAlgn="ctr"/>
                      <a:r>
                        <a:rPr lang="en-US" sz="800" b="1" i="0" u="none" strike="noStrike">
                          <a:solidFill>
                            <a:srgbClr val="FFFFFF"/>
                          </a:solidFill>
                          <a:effectLst/>
                          <a:latin typeface="Calibri Light" panose="020F0302020204030204" pitchFamily="34" charset="0"/>
                        </a:rPr>
                        <a:t>1 Pillar + 8 Standard Line Items</a:t>
                      </a:r>
                    </a:p>
                  </a:txBody>
                  <a:tcPr marL="0" marR="0" marT="0" marB="0" anchor="ctr">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203764"/>
                      </a:solidFill>
                      <a:prstDash val="solid"/>
                      <a:round/>
                      <a:headEnd type="none" w="med" len="med"/>
                      <a:tailEnd type="none" w="med" len="med"/>
                    </a:lnT>
                    <a:lnB>
                      <a:noFill/>
                    </a:lnB>
                    <a:solidFill>
                      <a:srgbClr val="203764"/>
                    </a:solidFill>
                  </a:tcPr>
                </a:tc>
                <a:tc hMerge="1">
                  <a:txBody>
                    <a:bodyPr/>
                    <a:lstStyle/>
                    <a:p>
                      <a:endParaRPr lang="en-US"/>
                    </a:p>
                  </a:txBody>
                  <a:tcPr/>
                </a:tc>
                <a:tc>
                  <a:txBody>
                    <a:bodyPr/>
                    <a:lstStyle/>
                    <a:p>
                      <a:pPr algn="l" fontAlgn="ctr"/>
                      <a:r>
                        <a:rPr lang="en-US" sz="800" b="0" i="0" u="none" strike="noStrike">
                          <a:solidFill>
                            <a:srgbClr val="000000"/>
                          </a:solidFill>
                          <a:effectLst/>
                          <a:latin typeface="Calibri Light" panose="020F0302020204030204" pitchFamily="34" charset="0"/>
                        </a:rPr>
                        <a:t> </a:t>
                      </a:r>
                    </a:p>
                  </a:txBody>
                  <a:tcPr marL="0" marR="0" marT="0" marB="0" anchor="ctr">
                    <a:lnL w="6350" cap="flat" cmpd="sng" algn="ctr">
                      <a:solidFill>
                        <a:srgbClr val="002060"/>
                      </a:solidFill>
                      <a:prstDash val="solid"/>
                      <a:round/>
                      <a:headEnd type="none" w="med" len="med"/>
                      <a:tailEnd type="none" w="med" len="med"/>
                    </a:lnL>
                    <a:lnR>
                      <a:noFill/>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 </a:t>
                      </a:r>
                    </a:p>
                  </a:txBody>
                  <a:tcPr marL="58661" marR="0" marT="0" marB="0" anchor="ctr">
                    <a:lnL>
                      <a:noFill/>
                    </a:lnL>
                    <a:lnR>
                      <a:noFill/>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 </a:t>
                      </a:r>
                    </a:p>
                  </a:txBody>
                  <a:tcPr marL="0" marR="0" marT="0" marB="0" anchor="ctr">
                    <a:lnL>
                      <a:noFill/>
                    </a:lnL>
                    <a:lnR>
                      <a:noFill/>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 </a:t>
                      </a:r>
                    </a:p>
                  </a:txBody>
                  <a:tcPr marL="0" marR="0" marT="0" marB="0" anchor="ctr">
                    <a:lnL>
                      <a:noFill/>
                    </a:lnL>
                    <a:lnR w="6350" cap="flat" cmpd="sng" algn="ctr">
                      <a:solidFill>
                        <a:srgbClr val="002060"/>
                      </a:solidFill>
                      <a:prstDash val="solid"/>
                      <a:round/>
                      <a:headEnd type="none" w="med" len="med"/>
                      <a:tailEnd type="none" w="med" len="med"/>
                    </a:lnR>
                    <a:lnT>
                      <a:noFill/>
                    </a:lnT>
                    <a:lnB>
                      <a:noFill/>
                    </a:lnB>
                    <a:solidFill>
                      <a:srgbClr val="FFFFFF"/>
                    </a:solidFill>
                  </a:tcPr>
                </a:tc>
                <a:tc gridSpan="2" vMerge="1">
                  <a:txBody>
                    <a:bodyPr/>
                    <a:lstStyle/>
                    <a:p>
                      <a:endParaRPr lang="en-US"/>
                    </a:p>
                  </a:txBody>
                  <a:tcPr/>
                </a:tc>
                <a:tc hMerge="1" vMerge="1">
                  <a:txBody>
                    <a:bodyPr/>
                    <a:lstStyle/>
                    <a:p>
                      <a:endParaRPr lang="en-US"/>
                    </a:p>
                  </a:txBody>
                  <a:tcPr/>
                </a:tc>
                <a:tc>
                  <a:txBody>
                    <a:bodyPr/>
                    <a:lstStyle/>
                    <a:p>
                      <a:pPr algn="l" fontAlgn="ctr"/>
                      <a:r>
                        <a:rPr lang="en-US" sz="800" b="0" i="0" u="none" strike="noStrike">
                          <a:solidFill>
                            <a:srgbClr val="000000"/>
                          </a:solidFill>
                          <a:effectLst/>
                          <a:latin typeface="Calibri Light" panose="020F0302020204030204" pitchFamily="34" charset="0"/>
                        </a:rPr>
                        <a:t> </a:t>
                      </a:r>
                    </a:p>
                  </a:txBody>
                  <a:tcPr marL="0" marR="0" marT="0" marB="0" anchor="ctr">
                    <a:lnL w="6350" cap="flat" cmpd="sng" algn="ctr">
                      <a:solidFill>
                        <a:srgbClr val="002060"/>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2185163680"/>
                  </a:ext>
                </a:extLst>
              </a:tr>
              <a:tr h="216907">
                <a:tc>
                  <a:txBody>
                    <a:bodyPr/>
                    <a:lstStyle/>
                    <a:p>
                      <a:pPr algn="l" fontAlgn="b"/>
                      <a:r>
                        <a:rPr lang="en-US" sz="800" b="0" i="0" u="none" strike="noStrike">
                          <a:solidFill>
                            <a:srgbClr val="000000"/>
                          </a:solidFill>
                          <a:effectLst/>
                          <a:latin typeface="Calibri Light" panose="020F0302020204030204" pitchFamily="34" charset="0"/>
                        </a:rPr>
                        <a:t> </a:t>
                      </a:r>
                      <a:endParaRPr lang="en-US" sz="800" b="0" i="0" u="none" strike="noStrike">
                        <a:solidFill>
                          <a:srgbClr val="000000"/>
                        </a:solidFill>
                        <a:effectLst/>
                        <a:latin typeface="Calibri" panose="020F0502020204030204" pitchFamily="34" charset="0"/>
                      </a:endParaRPr>
                    </a:p>
                  </a:txBody>
                  <a:tcPr marL="0" marR="0" marT="0" marB="0" anchor="ctr">
                    <a:lnL>
                      <a:noFill/>
                    </a:lnL>
                    <a:lnR w="6350" cap="flat" cmpd="sng" algn="ctr">
                      <a:solidFill>
                        <a:srgbClr val="002060"/>
                      </a:solidFill>
                      <a:prstDash val="solid"/>
                      <a:round/>
                      <a:headEnd type="none" w="med" len="med"/>
                      <a:tailEnd type="none" w="med" len="med"/>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A4h</a:t>
                      </a:r>
                    </a:p>
                  </a:txBody>
                  <a:tcPr marL="58661" marR="0" marT="0" marB="0" anchor="ctr">
                    <a:lnL w="6350" cap="flat" cmpd="sng" algn="ctr">
                      <a:solidFill>
                        <a:srgbClr val="002060"/>
                      </a:solidFill>
                      <a:prstDash val="solid"/>
                      <a:round/>
                      <a:headEnd type="none" w="med" len="med"/>
                      <a:tailEnd type="none" w="med" len="med"/>
                    </a:lnL>
                    <a:lnR>
                      <a:noFill/>
                    </a:lnR>
                    <a:lnT>
                      <a:noFill/>
                    </a:lnT>
                    <a:lnB>
                      <a:noFill/>
                    </a:lnB>
                    <a:solidFill>
                      <a:srgbClr val="F8FA98"/>
                    </a:solidFill>
                  </a:tcPr>
                </a:tc>
                <a:tc>
                  <a:txBody>
                    <a:bodyPr/>
                    <a:lstStyle/>
                    <a:p>
                      <a:pPr algn="l" fontAlgn="ctr"/>
                      <a:r>
                        <a:rPr lang="en-US" sz="800" b="0" i="0" u="none" strike="noStrike">
                          <a:solidFill>
                            <a:srgbClr val="000000"/>
                          </a:solidFill>
                          <a:effectLst/>
                          <a:latin typeface="Calibri Light" panose="020F0302020204030204" pitchFamily="34" charset="0"/>
                        </a:rPr>
                        <a:t>DMDC Access</a:t>
                      </a:r>
                    </a:p>
                  </a:txBody>
                  <a:tcPr marL="0" marR="0" marT="0" marB="0" anchor="ctr">
                    <a:lnL>
                      <a:noFill/>
                    </a:lnL>
                    <a:lnR w="6350" cap="flat" cmpd="sng" algn="ctr">
                      <a:solidFill>
                        <a:srgbClr val="002060"/>
                      </a:solidFill>
                      <a:prstDash val="solid"/>
                      <a:round/>
                      <a:headEnd type="none" w="med" len="med"/>
                      <a:tailEnd type="none" w="med" len="med"/>
                    </a:lnR>
                    <a:lnT>
                      <a:noFill/>
                    </a:lnT>
                    <a:lnB>
                      <a:noFill/>
                    </a:lnB>
                    <a:solidFill>
                      <a:srgbClr val="F8FA98"/>
                    </a:solidFill>
                  </a:tcPr>
                </a:tc>
                <a:tc>
                  <a:txBody>
                    <a:bodyPr/>
                    <a:lstStyle/>
                    <a:p>
                      <a:pPr algn="l" fontAlgn="ctr"/>
                      <a:r>
                        <a:rPr lang="en-US" sz="800" b="0" i="0" u="none" strike="noStrike">
                          <a:solidFill>
                            <a:srgbClr val="000000"/>
                          </a:solidFill>
                          <a:effectLst/>
                          <a:latin typeface="Calibri Light" panose="020F0302020204030204" pitchFamily="34" charset="0"/>
                        </a:rPr>
                        <a:t> </a:t>
                      </a:r>
                    </a:p>
                  </a:txBody>
                  <a:tcPr marL="0" marR="0" marT="0" marB="0" anchor="ctr">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C1</a:t>
                      </a:r>
                    </a:p>
                  </a:txBody>
                  <a:tcPr marL="58661" marR="0" marT="0" marB="0" anchor="ctr">
                    <a:lnL w="6350" cap="flat" cmpd="sng" algn="ctr">
                      <a:solidFill>
                        <a:srgbClr val="002060"/>
                      </a:solidFill>
                      <a:prstDash val="solid"/>
                      <a:round/>
                      <a:headEnd type="none" w="med" len="med"/>
                      <a:tailEnd type="none" w="med" len="med"/>
                    </a:lnL>
                    <a:lnR>
                      <a:noFill/>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CDTC </a:t>
                      </a:r>
                    </a:p>
                  </a:txBody>
                  <a:tcPr marL="0" marR="0" marT="0" marB="0" anchor="ctr">
                    <a:lnL>
                      <a:noFill/>
                    </a:lnL>
                    <a:lnR w="6350" cap="flat" cmpd="sng" algn="ctr">
                      <a:solidFill>
                        <a:srgbClr val="002060"/>
                      </a:solidFill>
                      <a:prstDash val="solid"/>
                      <a:round/>
                      <a:headEnd type="none" w="med" len="med"/>
                      <a:tailEnd type="none" w="med" len="med"/>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 </a:t>
                      </a:r>
                    </a:p>
                  </a:txBody>
                  <a:tcPr marL="0" marR="0" marT="0" marB="0" anchor="ctr">
                    <a:lnL w="6350" cap="flat" cmpd="sng" algn="ctr">
                      <a:solidFill>
                        <a:srgbClr val="002060"/>
                      </a:solidFill>
                      <a:prstDash val="solid"/>
                      <a:round/>
                      <a:headEnd type="none" w="med" len="med"/>
                      <a:tailEnd type="none" w="med" len="med"/>
                    </a:lnL>
                    <a:lnR>
                      <a:noFill/>
                    </a:lnR>
                    <a:lnT>
                      <a:noFill/>
                    </a:lnT>
                    <a:lnB>
                      <a:noFill/>
                    </a:lnB>
                    <a:solidFill>
                      <a:srgbClr val="FFFFFF"/>
                    </a:solidFill>
                  </a:tcPr>
                </a:tc>
                <a:tc>
                  <a:txBody>
                    <a:bodyPr/>
                    <a:lstStyle/>
                    <a:p>
                      <a:pPr algn="l" fontAlgn="ctr"/>
                      <a:r>
                        <a:rPr lang="en-US" sz="800" b="0" i="0" u="none" strike="noStrike" dirty="0">
                          <a:solidFill>
                            <a:srgbClr val="000000"/>
                          </a:solidFill>
                          <a:effectLst/>
                          <a:latin typeface="Calibri Light" panose="020F0302020204030204" pitchFamily="34" charset="0"/>
                        </a:rPr>
                        <a:t> </a:t>
                      </a:r>
                    </a:p>
                  </a:txBody>
                  <a:tcPr marL="58661" marR="0" marT="0" marB="0" anchor="ctr">
                    <a:lnL>
                      <a:noFill/>
                    </a:lnL>
                    <a:lnR>
                      <a:noFill/>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 </a:t>
                      </a:r>
                    </a:p>
                  </a:txBody>
                  <a:tcPr marL="0" marR="0" marT="0" marB="0" anchor="ctr">
                    <a:lnL>
                      <a:noFill/>
                    </a:lnL>
                    <a:lnR>
                      <a:noFill/>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 </a:t>
                      </a:r>
                    </a:p>
                  </a:txBody>
                  <a:tcPr marL="0" marR="0" marT="0" marB="0" anchor="ctr">
                    <a:lnL>
                      <a:noFill/>
                    </a:lnL>
                    <a:lnR>
                      <a:noFill/>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 </a:t>
                      </a:r>
                    </a:p>
                  </a:txBody>
                  <a:tcPr marL="58661" marR="0" marT="0" marB="0" anchor="ctr">
                    <a:lnL>
                      <a:noFill/>
                    </a:lnL>
                    <a:lnR>
                      <a:noFill/>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 </a:t>
                      </a:r>
                    </a:p>
                  </a:txBody>
                  <a:tcPr marL="0" marR="0" marT="0" marB="0" anchor="ctr">
                    <a:lnL>
                      <a:noFill/>
                    </a:lnL>
                    <a:lnR>
                      <a:noFill/>
                    </a:lnR>
                    <a:lnT>
                      <a:noFill/>
                    </a:lnT>
                    <a:lnB>
                      <a:noFill/>
                    </a:lnB>
                    <a:solidFill>
                      <a:srgbClr val="FFFFFF"/>
                    </a:solidFill>
                  </a:tcPr>
                </a:tc>
                <a:tc rowSpan="2">
                  <a:txBody>
                    <a:bodyPr/>
                    <a:lstStyle/>
                    <a:p>
                      <a:pPr algn="l" fontAlgn="ctr"/>
                      <a:endParaRPr lang="en-US" sz="800" b="0" i="0" u="none" strike="noStrike">
                        <a:solidFill>
                          <a:srgbClr val="000000"/>
                        </a:solidFill>
                        <a:effectLst/>
                        <a:latin typeface="Calibri Light" panose="020F0302020204030204" pitchFamily="34" charset="0"/>
                      </a:endParaRPr>
                    </a:p>
                  </a:txBody>
                  <a:tcPr marL="0" marR="0" marT="0" marB="0" anchor="ctr">
                    <a:lnL>
                      <a:noFill/>
                    </a:lnL>
                    <a:lnR w="6350" cap="flat" cmpd="sng" algn="ctr">
                      <a:solidFill>
                        <a:srgbClr val="002060"/>
                      </a:solidFill>
                      <a:prstDash val="solid"/>
                      <a:round/>
                      <a:headEnd type="none" w="med" len="med"/>
                      <a:tailEnd type="none" w="med" len="med"/>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G1</a:t>
                      </a:r>
                    </a:p>
                  </a:txBody>
                  <a:tcPr marL="58661" marR="0" marT="0" marB="0" anchor="ctr">
                    <a:lnL w="6350" cap="flat" cmpd="sng" algn="ctr">
                      <a:solidFill>
                        <a:srgbClr val="002060"/>
                      </a:solidFill>
                      <a:prstDash val="solid"/>
                      <a:round/>
                      <a:headEnd type="none" w="med" len="med"/>
                      <a:tailEnd type="none" w="med" len="med"/>
                    </a:lnL>
                    <a:lnR>
                      <a:noFill/>
                    </a:lnR>
                    <a:lnT>
                      <a:noFill/>
                    </a:lnT>
                    <a:lnB>
                      <a:noFill/>
                    </a:lnB>
                    <a:solidFill>
                      <a:srgbClr val="F8FA98"/>
                    </a:solidFill>
                  </a:tcPr>
                </a:tc>
                <a:tc>
                  <a:txBody>
                    <a:bodyPr/>
                    <a:lstStyle/>
                    <a:p>
                      <a:pPr algn="l" fontAlgn="ctr"/>
                      <a:r>
                        <a:rPr lang="en-US" sz="800" b="0" i="0" u="none" strike="noStrike">
                          <a:solidFill>
                            <a:srgbClr val="000000"/>
                          </a:solidFill>
                          <a:effectLst/>
                          <a:latin typeface="Calibri Light" panose="020F0302020204030204" pitchFamily="34" charset="0"/>
                        </a:rPr>
                        <a:t>VOW Compliance</a:t>
                      </a:r>
                    </a:p>
                  </a:txBody>
                  <a:tcPr marL="0" marR="0" marT="0" marB="0" anchor="ctr">
                    <a:lnL>
                      <a:noFill/>
                    </a:lnL>
                    <a:lnR w="6350" cap="flat" cmpd="sng" algn="ctr">
                      <a:solidFill>
                        <a:srgbClr val="002060"/>
                      </a:solidFill>
                      <a:prstDash val="solid"/>
                      <a:round/>
                      <a:headEnd type="none" w="med" len="med"/>
                      <a:tailEnd type="none" w="med" len="med"/>
                    </a:lnR>
                    <a:lnT>
                      <a:noFill/>
                    </a:lnT>
                    <a:lnB>
                      <a:noFill/>
                    </a:lnB>
                    <a:solidFill>
                      <a:srgbClr val="F8FA98"/>
                    </a:solidFill>
                  </a:tcPr>
                </a:tc>
                <a:tc>
                  <a:txBody>
                    <a:bodyPr/>
                    <a:lstStyle/>
                    <a:p>
                      <a:pPr algn="l" fontAlgn="ctr"/>
                      <a:r>
                        <a:rPr lang="en-US" sz="800" b="0" i="0" u="none" strike="noStrike">
                          <a:solidFill>
                            <a:srgbClr val="000000"/>
                          </a:solidFill>
                          <a:effectLst/>
                          <a:latin typeface="Calibri Light" panose="020F0302020204030204" pitchFamily="34" charset="0"/>
                        </a:rPr>
                        <a:t> </a:t>
                      </a:r>
                    </a:p>
                  </a:txBody>
                  <a:tcPr marL="0" marR="0" marT="0" marB="0" anchor="ctr">
                    <a:lnL w="6350" cap="flat" cmpd="sng" algn="ctr">
                      <a:solidFill>
                        <a:srgbClr val="002060"/>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870882325"/>
                  </a:ext>
                </a:extLst>
              </a:tr>
              <a:tr h="216907">
                <a:tc>
                  <a:txBody>
                    <a:bodyPr/>
                    <a:lstStyle/>
                    <a:p>
                      <a:pPr algn="l" fontAlgn="ctr"/>
                      <a:r>
                        <a:rPr lang="en-US" sz="800" b="0" i="0" u="none" strike="noStrike">
                          <a:solidFill>
                            <a:srgbClr val="000000"/>
                          </a:solidFill>
                          <a:effectLst/>
                          <a:latin typeface="Calibri Light" panose="020F0302020204030204" pitchFamily="34" charset="0"/>
                        </a:rPr>
                        <a:t> </a:t>
                      </a:r>
                    </a:p>
                  </a:txBody>
                  <a:tcPr marL="0" marR="0" marT="0" marB="0" anchor="ctr">
                    <a:lnL>
                      <a:noFill/>
                    </a:lnL>
                    <a:lnR w="6350" cap="flat" cmpd="sng" algn="ctr">
                      <a:solidFill>
                        <a:srgbClr val="002060"/>
                      </a:solidFill>
                      <a:prstDash val="solid"/>
                      <a:round/>
                      <a:headEnd type="none" w="med" len="med"/>
                      <a:tailEnd type="none" w="med" len="med"/>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A4i</a:t>
                      </a:r>
                    </a:p>
                  </a:txBody>
                  <a:tcPr marL="58661" marR="0" marT="0" marB="0" anchor="ctr">
                    <a:lnL w="6350" cap="flat" cmpd="sng" algn="ctr">
                      <a:solidFill>
                        <a:srgbClr val="002060"/>
                      </a:solidFill>
                      <a:prstDash val="solid"/>
                      <a:round/>
                      <a:headEnd type="none" w="med" len="med"/>
                      <a:tailEnd type="none" w="med" len="med"/>
                    </a:lnL>
                    <a:lnR>
                      <a:noFill/>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FLTMPS Access</a:t>
                      </a:r>
                    </a:p>
                  </a:txBody>
                  <a:tcPr marL="0" marR="0" marT="0" marB="0" anchor="ctr">
                    <a:lnL>
                      <a:noFill/>
                    </a:lnL>
                    <a:lnR w="6350" cap="flat" cmpd="sng" algn="ctr">
                      <a:solidFill>
                        <a:srgbClr val="002060"/>
                      </a:solidFill>
                      <a:prstDash val="solid"/>
                      <a:round/>
                      <a:headEnd type="none" w="med" len="med"/>
                      <a:tailEnd type="none" w="med" len="med"/>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 </a:t>
                      </a:r>
                    </a:p>
                  </a:txBody>
                  <a:tcPr marL="0" marR="0" marT="0" marB="0" anchor="ctr">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C2</a:t>
                      </a:r>
                    </a:p>
                  </a:txBody>
                  <a:tcPr marL="58661" marR="0" marT="0" marB="0" anchor="ctr">
                    <a:lnL w="6350" cap="flat" cmpd="sng" algn="ctr">
                      <a:solidFill>
                        <a:srgbClr val="002060"/>
                      </a:solidFill>
                      <a:prstDash val="solid"/>
                      <a:round/>
                      <a:headEnd type="none" w="med" len="med"/>
                      <a:tailEnd type="none" w="med" len="med"/>
                    </a:lnL>
                    <a:lnR>
                      <a:noFill/>
                    </a:lnR>
                    <a:lnT>
                      <a:noFill/>
                    </a:lnT>
                    <a:lnB w="6350" cap="flat" cmpd="sng" algn="ctr">
                      <a:solidFill>
                        <a:srgbClr val="203764"/>
                      </a:solidFill>
                      <a:prstDash val="solid"/>
                      <a:round/>
                      <a:headEnd type="none" w="med" len="med"/>
                      <a:tailEnd type="none" w="med" len="med"/>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FTSW</a:t>
                      </a:r>
                    </a:p>
                  </a:txBody>
                  <a:tcPr marL="0" marR="0" marT="0" marB="0" anchor="ctr">
                    <a:lnL>
                      <a:noFill/>
                    </a:lnL>
                    <a:lnR w="6350" cap="flat" cmpd="sng" algn="ctr">
                      <a:solidFill>
                        <a:srgbClr val="002060"/>
                      </a:solidFill>
                      <a:prstDash val="solid"/>
                      <a:round/>
                      <a:headEnd type="none" w="med" len="med"/>
                      <a:tailEnd type="none" w="med" len="med"/>
                    </a:lnR>
                    <a:lnT>
                      <a:noFill/>
                    </a:lnT>
                    <a:lnB w="6350" cap="flat" cmpd="sng" algn="ctr">
                      <a:solidFill>
                        <a:srgbClr val="203764"/>
                      </a:solidFill>
                      <a:prstDash val="solid"/>
                      <a:round/>
                      <a:headEnd type="none" w="med" len="med"/>
                      <a:tailEnd type="none" w="med" len="med"/>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 </a:t>
                      </a:r>
                    </a:p>
                  </a:txBody>
                  <a:tcPr marL="0" marR="0" marT="0" marB="0" anchor="ctr">
                    <a:lnL w="6350" cap="flat" cmpd="sng" algn="ctr">
                      <a:solidFill>
                        <a:srgbClr val="002060"/>
                      </a:solidFill>
                      <a:prstDash val="solid"/>
                      <a:round/>
                      <a:headEnd type="none" w="med" len="med"/>
                      <a:tailEnd type="none" w="med" len="med"/>
                    </a:lnL>
                    <a:lnR>
                      <a:noFill/>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 </a:t>
                      </a:r>
                    </a:p>
                  </a:txBody>
                  <a:tcPr marL="58661" marR="0" marT="0" marB="0" anchor="ctr">
                    <a:lnL>
                      <a:noFill/>
                    </a:lnL>
                    <a:lnR>
                      <a:noFill/>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 </a:t>
                      </a:r>
                    </a:p>
                  </a:txBody>
                  <a:tcPr marL="0" marR="0" marT="0" marB="0" anchor="ctr">
                    <a:lnL>
                      <a:noFill/>
                    </a:lnL>
                    <a:lnR>
                      <a:noFill/>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 </a:t>
                      </a:r>
                    </a:p>
                  </a:txBody>
                  <a:tcPr marL="0" marR="0" marT="0" marB="0" anchor="ctr">
                    <a:lnL>
                      <a:noFill/>
                    </a:lnL>
                    <a:lnR>
                      <a:noFill/>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 </a:t>
                      </a:r>
                    </a:p>
                  </a:txBody>
                  <a:tcPr marL="58661" marR="0" marT="0" marB="0" anchor="ctr">
                    <a:lnL>
                      <a:noFill/>
                    </a:lnL>
                    <a:lnR>
                      <a:noFill/>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 </a:t>
                      </a:r>
                    </a:p>
                  </a:txBody>
                  <a:tcPr marL="0" marR="0" marT="0" marB="0" anchor="ctr">
                    <a:lnL>
                      <a:noFill/>
                    </a:lnL>
                    <a:lnR>
                      <a:noFill/>
                    </a:lnR>
                    <a:lnT>
                      <a:noFill/>
                    </a:lnT>
                    <a:lnB>
                      <a:noFill/>
                    </a:lnB>
                    <a:solidFill>
                      <a:srgbClr val="FFFFFF"/>
                    </a:solidFill>
                  </a:tcPr>
                </a:tc>
                <a:tc vMerge="1">
                  <a:txBody>
                    <a:bodyPr/>
                    <a:lstStyle/>
                    <a:p>
                      <a:endParaRPr lang="en-US"/>
                    </a:p>
                  </a:txBody>
                  <a:tcPr/>
                </a:tc>
                <a:tc>
                  <a:txBody>
                    <a:bodyPr/>
                    <a:lstStyle/>
                    <a:p>
                      <a:pPr algn="l" fontAlgn="ctr"/>
                      <a:r>
                        <a:rPr lang="en-US" sz="800" b="0" i="0" u="none" strike="noStrike">
                          <a:solidFill>
                            <a:srgbClr val="000000"/>
                          </a:solidFill>
                          <a:effectLst/>
                          <a:latin typeface="Calibri Light" panose="020F0302020204030204" pitchFamily="34" charset="0"/>
                        </a:rPr>
                        <a:t>G2</a:t>
                      </a:r>
                    </a:p>
                  </a:txBody>
                  <a:tcPr marL="58661" marR="0" marT="0" marB="0" anchor="ctr">
                    <a:lnL w="6350" cap="flat" cmpd="sng" algn="ctr">
                      <a:solidFill>
                        <a:srgbClr val="002060"/>
                      </a:solidFill>
                      <a:prstDash val="solid"/>
                      <a:round/>
                      <a:headEnd type="none" w="med" len="med"/>
                      <a:tailEnd type="none" w="med" len="med"/>
                    </a:lnL>
                    <a:lnR>
                      <a:noFill/>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DD-2648 Completion</a:t>
                      </a:r>
                    </a:p>
                  </a:txBody>
                  <a:tcPr marL="0" marR="0" marT="0" marB="0" anchor="ctr">
                    <a:lnL>
                      <a:noFill/>
                    </a:lnL>
                    <a:lnR w="6350" cap="flat" cmpd="sng" algn="ctr">
                      <a:solidFill>
                        <a:srgbClr val="002060"/>
                      </a:solidFill>
                      <a:prstDash val="solid"/>
                      <a:round/>
                      <a:headEnd type="none" w="med" len="med"/>
                      <a:tailEnd type="none" w="med" len="med"/>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 </a:t>
                      </a:r>
                    </a:p>
                  </a:txBody>
                  <a:tcPr marL="0" marR="0" marT="0" marB="0" anchor="ctr">
                    <a:lnL w="6350" cap="flat" cmpd="sng" algn="ctr">
                      <a:solidFill>
                        <a:srgbClr val="002060"/>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592184239"/>
                  </a:ext>
                </a:extLst>
              </a:tr>
              <a:tr h="233262">
                <a:tc>
                  <a:txBody>
                    <a:bodyPr/>
                    <a:lstStyle/>
                    <a:p>
                      <a:pPr algn="l" fontAlgn="ctr"/>
                      <a:r>
                        <a:rPr lang="en-US" sz="800" b="0" i="0" u="none" strike="noStrike">
                          <a:solidFill>
                            <a:srgbClr val="000000"/>
                          </a:solidFill>
                          <a:effectLst/>
                          <a:latin typeface="Calibri Light" panose="020F0302020204030204" pitchFamily="34" charset="0"/>
                        </a:rPr>
                        <a:t> </a:t>
                      </a:r>
                    </a:p>
                  </a:txBody>
                  <a:tcPr marL="0" marR="0" marT="0" marB="0" anchor="ctr">
                    <a:lnL>
                      <a:noFill/>
                    </a:lnL>
                    <a:lnR w="6350" cap="flat" cmpd="sng" algn="ctr">
                      <a:solidFill>
                        <a:srgbClr val="002060"/>
                      </a:solidFill>
                      <a:prstDash val="solid"/>
                      <a:round/>
                      <a:headEnd type="none" w="med" len="med"/>
                      <a:tailEnd type="none" w="med" len="med"/>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A5</a:t>
                      </a:r>
                    </a:p>
                  </a:txBody>
                  <a:tcPr marL="58661" marR="0" marT="0" marB="0" anchor="ctr">
                    <a:lnL w="6350" cap="flat" cmpd="sng" algn="ctr">
                      <a:solidFill>
                        <a:srgbClr val="002060"/>
                      </a:solidFill>
                      <a:prstDash val="solid"/>
                      <a:round/>
                      <a:headEnd type="none" w="med" len="med"/>
                      <a:tailEnd type="none" w="med" len="med"/>
                    </a:lnL>
                    <a:lnR>
                      <a:noFill/>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BBD System Access</a:t>
                      </a:r>
                    </a:p>
                  </a:txBody>
                  <a:tcPr marL="0" marR="0" marT="0" marB="0" anchor="ctr">
                    <a:lnL>
                      <a:noFill/>
                    </a:lnL>
                    <a:lnR w="6350" cap="flat" cmpd="sng" algn="ctr">
                      <a:solidFill>
                        <a:srgbClr val="002060"/>
                      </a:solidFill>
                      <a:prstDash val="solid"/>
                      <a:round/>
                      <a:headEnd type="none" w="med" len="med"/>
                      <a:tailEnd type="none" w="med" len="med"/>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 </a:t>
                      </a:r>
                    </a:p>
                  </a:txBody>
                  <a:tcPr marL="0" marR="0" marT="0" marB="0" anchor="ctr">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a:noFill/>
                    </a:lnT>
                    <a:lnB>
                      <a:noFill/>
                    </a:lnB>
                    <a:solidFill>
                      <a:srgbClr val="FFFFFF"/>
                    </a:solidFill>
                  </a:tcPr>
                </a:tc>
                <a:tc gridSpan="2">
                  <a:txBody>
                    <a:bodyPr/>
                    <a:lstStyle/>
                    <a:p>
                      <a:pPr algn="ctr" fontAlgn="ctr"/>
                      <a:r>
                        <a:rPr lang="en-US" sz="800" b="1" i="0" u="none" strike="noStrike">
                          <a:solidFill>
                            <a:srgbClr val="FFFFFF"/>
                          </a:solidFill>
                          <a:effectLst/>
                          <a:latin typeface="Calibri Light" panose="020F0302020204030204" pitchFamily="34" charset="0"/>
                        </a:rPr>
                        <a:t>2 Standard Line Items</a:t>
                      </a:r>
                    </a:p>
                  </a:txBody>
                  <a:tcPr marL="0" marR="0" marT="0" marB="0" anchor="ctr">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203764"/>
                      </a:solidFill>
                      <a:prstDash val="solid"/>
                      <a:round/>
                      <a:headEnd type="none" w="med" len="med"/>
                      <a:tailEnd type="none" w="med" len="med"/>
                    </a:lnT>
                    <a:lnB>
                      <a:noFill/>
                    </a:lnB>
                    <a:solidFill>
                      <a:srgbClr val="203764"/>
                    </a:solidFill>
                  </a:tcPr>
                </a:tc>
                <a:tc hMerge="1">
                  <a:txBody>
                    <a:bodyPr/>
                    <a:lstStyle/>
                    <a:p>
                      <a:endParaRPr lang="en-US"/>
                    </a:p>
                  </a:txBody>
                  <a:tcPr/>
                </a:tc>
                <a:tc>
                  <a:txBody>
                    <a:bodyPr/>
                    <a:lstStyle/>
                    <a:p>
                      <a:pPr algn="l" fontAlgn="ctr"/>
                      <a:r>
                        <a:rPr lang="en-US" sz="800" b="0" i="0" u="none" strike="noStrike">
                          <a:solidFill>
                            <a:srgbClr val="000000"/>
                          </a:solidFill>
                          <a:effectLst/>
                          <a:latin typeface="Calibri Light" panose="020F0302020204030204" pitchFamily="34" charset="0"/>
                        </a:rPr>
                        <a:t> </a:t>
                      </a:r>
                    </a:p>
                  </a:txBody>
                  <a:tcPr marL="0" marR="0" marT="0" marB="0" anchor="ctr">
                    <a:lnL w="6350" cap="flat" cmpd="sng" algn="ctr">
                      <a:solidFill>
                        <a:srgbClr val="002060"/>
                      </a:solidFill>
                      <a:prstDash val="solid"/>
                      <a:round/>
                      <a:headEnd type="none" w="med" len="med"/>
                      <a:tailEnd type="none" w="med" len="med"/>
                    </a:lnL>
                    <a:lnR>
                      <a:noFill/>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 </a:t>
                      </a:r>
                    </a:p>
                  </a:txBody>
                  <a:tcPr marL="0" marR="0" marT="0" marB="0" anchor="ctr">
                    <a:lnL>
                      <a:noFill/>
                    </a:lnL>
                    <a:lnR>
                      <a:noFill/>
                    </a:lnR>
                    <a:lnT>
                      <a:noFill/>
                    </a:lnT>
                    <a:lnB>
                      <a:noFill/>
                    </a:lnB>
                    <a:solidFill>
                      <a:srgbClr val="FFFFFF"/>
                    </a:solidFill>
                  </a:tcPr>
                </a:tc>
                <a:tc>
                  <a:txBody>
                    <a:bodyPr/>
                    <a:lstStyle/>
                    <a:p>
                      <a:pPr algn="l" fontAlgn="ctr"/>
                      <a:r>
                        <a:rPr lang="en-US" sz="800" b="0" i="0" u="none" strike="noStrike" dirty="0">
                          <a:solidFill>
                            <a:srgbClr val="000000"/>
                          </a:solidFill>
                          <a:effectLst/>
                          <a:latin typeface="Calibri Light" panose="020F0302020204030204" pitchFamily="34" charset="0"/>
                        </a:rPr>
                        <a:t> </a:t>
                      </a:r>
                    </a:p>
                  </a:txBody>
                  <a:tcPr marL="0" marR="0" marT="0" marB="0" anchor="ctr">
                    <a:lnL>
                      <a:noFill/>
                    </a:lnL>
                    <a:lnR>
                      <a:noFill/>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 </a:t>
                      </a:r>
                    </a:p>
                  </a:txBody>
                  <a:tcPr marL="0" marR="0" marT="0" marB="0" anchor="ctr">
                    <a:lnL>
                      <a:noFill/>
                    </a:lnL>
                    <a:lnR>
                      <a:noFill/>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 </a:t>
                      </a:r>
                    </a:p>
                  </a:txBody>
                  <a:tcPr marL="58661" marR="0" marT="0" marB="0" anchor="ctr">
                    <a:lnL>
                      <a:noFill/>
                    </a:lnL>
                    <a:lnR>
                      <a:noFill/>
                    </a:lnR>
                    <a:lnT>
                      <a:noFill/>
                    </a:lnT>
                    <a:lnB>
                      <a:noFill/>
                    </a:lnB>
                    <a:solidFill>
                      <a:srgbClr val="FFFFFF"/>
                    </a:solidFill>
                  </a:tcPr>
                </a:tc>
                <a:tc>
                  <a:txBody>
                    <a:bodyPr/>
                    <a:lstStyle/>
                    <a:p>
                      <a:pPr algn="l" fontAlgn="ctr"/>
                      <a:r>
                        <a:rPr lang="en-US" sz="800" b="0" i="0" u="none" strike="noStrike" dirty="0">
                          <a:solidFill>
                            <a:srgbClr val="000000"/>
                          </a:solidFill>
                          <a:effectLst/>
                          <a:latin typeface="Calibri Light" panose="020F0302020204030204" pitchFamily="34" charset="0"/>
                        </a:rPr>
                        <a:t> </a:t>
                      </a:r>
                    </a:p>
                  </a:txBody>
                  <a:tcPr marL="0" marR="0" marT="0" marB="0" anchor="ctr">
                    <a:lnL>
                      <a:noFill/>
                    </a:lnL>
                    <a:lnR>
                      <a:noFill/>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 </a:t>
                      </a:r>
                    </a:p>
                  </a:txBody>
                  <a:tcPr marL="0" marR="0" marT="0" marB="0" anchor="ctr">
                    <a:lnL>
                      <a:noFill/>
                    </a:lnL>
                    <a:lnR w="6350" cap="flat" cmpd="sng" algn="ctr">
                      <a:solidFill>
                        <a:srgbClr val="002060"/>
                      </a:solidFill>
                      <a:prstDash val="solid"/>
                      <a:round/>
                      <a:headEnd type="none" w="med" len="med"/>
                      <a:tailEnd type="none" w="med" len="med"/>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G3</a:t>
                      </a:r>
                    </a:p>
                  </a:txBody>
                  <a:tcPr marL="58661" marR="0" marT="0" marB="0" anchor="ctr">
                    <a:lnL w="6350" cap="flat" cmpd="sng" algn="ctr">
                      <a:solidFill>
                        <a:srgbClr val="002060"/>
                      </a:solidFill>
                      <a:prstDash val="solid"/>
                      <a:round/>
                      <a:headEnd type="none" w="med" len="med"/>
                      <a:tailEnd type="none" w="med" len="med"/>
                    </a:lnL>
                    <a:lnR>
                      <a:noFill/>
                    </a:lnR>
                    <a:lnT>
                      <a:noFill/>
                    </a:lnT>
                    <a:lnB w="6350" cap="flat" cmpd="sng" algn="ctr">
                      <a:solidFill>
                        <a:srgbClr val="203764"/>
                      </a:solidFill>
                      <a:prstDash val="solid"/>
                      <a:round/>
                      <a:headEnd type="none" w="med" len="med"/>
                      <a:tailEnd type="none" w="med" len="med"/>
                    </a:lnB>
                    <a:solidFill>
                      <a:srgbClr val="FFFFFF"/>
                    </a:solidFill>
                  </a:tcPr>
                </a:tc>
                <a:tc>
                  <a:txBody>
                    <a:bodyPr/>
                    <a:lstStyle/>
                    <a:p>
                      <a:pPr algn="l" fontAlgn="ctr"/>
                      <a:r>
                        <a:rPr lang="en-US" sz="800" b="0" i="0" u="none" strike="noStrike" dirty="0">
                          <a:solidFill>
                            <a:srgbClr val="000000"/>
                          </a:solidFill>
                          <a:effectLst/>
                          <a:latin typeface="Calibri Light" panose="020F0302020204030204" pitchFamily="34" charset="0"/>
                        </a:rPr>
                        <a:t>CTO/Command designation</a:t>
                      </a:r>
                    </a:p>
                  </a:txBody>
                  <a:tcPr marL="0" marR="0" marT="0" marB="0" anchor="ctr">
                    <a:lnL>
                      <a:noFill/>
                    </a:lnL>
                    <a:lnR w="6350" cap="flat" cmpd="sng" algn="ctr">
                      <a:solidFill>
                        <a:srgbClr val="002060"/>
                      </a:solidFill>
                      <a:prstDash val="solid"/>
                      <a:round/>
                      <a:headEnd type="none" w="med" len="med"/>
                      <a:tailEnd type="none" w="med" len="med"/>
                    </a:lnR>
                    <a:lnT>
                      <a:noFill/>
                    </a:lnT>
                    <a:lnB w="6350" cap="flat" cmpd="sng" algn="ctr">
                      <a:solidFill>
                        <a:srgbClr val="203764"/>
                      </a:solidFill>
                      <a:prstDash val="solid"/>
                      <a:round/>
                      <a:headEnd type="none" w="med" len="med"/>
                      <a:tailEnd type="none" w="med" len="med"/>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 </a:t>
                      </a:r>
                    </a:p>
                  </a:txBody>
                  <a:tcPr marL="0" marR="0" marT="0" marB="0" anchor="ctr">
                    <a:lnL w="6350" cap="flat" cmpd="sng" algn="ctr">
                      <a:solidFill>
                        <a:srgbClr val="002060"/>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370046839"/>
                  </a:ext>
                </a:extLst>
              </a:tr>
              <a:tr h="216907">
                <a:tc>
                  <a:txBody>
                    <a:bodyPr/>
                    <a:lstStyle/>
                    <a:p>
                      <a:pPr algn="l" fontAlgn="b"/>
                      <a:r>
                        <a:rPr lang="en-US" sz="800" b="0" i="0" u="none" strike="noStrike">
                          <a:solidFill>
                            <a:srgbClr val="000000"/>
                          </a:solidFill>
                          <a:effectLst/>
                          <a:latin typeface="Calibri Light" panose="020F0302020204030204" pitchFamily="34" charset="0"/>
                        </a:rPr>
                        <a:t> </a:t>
                      </a:r>
                      <a:endParaRPr lang="en-US" sz="800" b="0" i="0" u="none" strike="noStrike">
                        <a:solidFill>
                          <a:srgbClr val="000000"/>
                        </a:solidFill>
                        <a:effectLst/>
                        <a:latin typeface="Calibri" panose="020F0502020204030204" pitchFamily="34" charset="0"/>
                      </a:endParaRPr>
                    </a:p>
                  </a:txBody>
                  <a:tcPr marL="0" marR="0" marT="0" marB="0" anchor="ctr">
                    <a:lnL>
                      <a:noFill/>
                    </a:lnL>
                    <a:lnR w="6350" cap="flat" cmpd="sng" algn="ctr">
                      <a:solidFill>
                        <a:srgbClr val="002060"/>
                      </a:solidFill>
                      <a:prstDash val="solid"/>
                      <a:round/>
                      <a:headEnd type="none" w="med" len="med"/>
                      <a:tailEnd type="none" w="med" len="med"/>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A6</a:t>
                      </a:r>
                    </a:p>
                  </a:txBody>
                  <a:tcPr marL="58661" marR="0" marT="0" marB="0" anchor="ctr">
                    <a:lnL w="6350" cap="flat" cmpd="sng" algn="ctr">
                      <a:solidFill>
                        <a:srgbClr val="002060"/>
                      </a:solidFill>
                      <a:prstDash val="solid"/>
                      <a:round/>
                      <a:headEnd type="none" w="med" len="med"/>
                      <a:tailEnd type="none" w="med" len="med"/>
                    </a:lnL>
                    <a:lnR>
                      <a:noFill/>
                    </a:lnR>
                    <a:lnT>
                      <a:noFill/>
                    </a:lnT>
                    <a:lnB w="6350" cap="flat" cmpd="sng" algn="ctr">
                      <a:solidFill>
                        <a:srgbClr val="203764"/>
                      </a:solidFill>
                      <a:prstDash val="solid"/>
                      <a:round/>
                      <a:headEnd type="none" w="med" len="med"/>
                      <a:tailEnd type="none" w="med" len="med"/>
                    </a:lnB>
                    <a:solidFill>
                      <a:srgbClr val="F8FA98"/>
                    </a:solidFill>
                  </a:tcPr>
                </a:tc>
                <a:tc>
                  <a:txBody>
                    <a:bodyPr/>
                    <a:lstStyle/>
                    <a:p>
                      <a:pPr algn="l" fontAlgn="ctr"/>
                      <a:r>
                        <a:rPr lang="en-US" sz="800" b="0" i="0" u="none" strike="noStrike">
                          <a:solidFill>
                            <a:srgbClr val="000000"/>
                          </a:solidFill>
                          <a:effectLst/>
                          <a:latin typeface="Calibri Light" panose="020F0302020204030204" pitchFamily="34" charset="0"/>
                        </a:rPr>
                        <a:t>Monthly Reports</a:t>
                      </a:r>
                    </a:p>
                  </a:txBody>
                  <a:tcPr marL="0" marR="0" marT="0" marB="0" anchor="ctr">
                    <a:lnL>
                      <a:noFill/>
                    </a:lnL>
                    <a:lnR w="6350" cap="flat" cmpd="sng" algn="ctr">
                      <a:solidFill>
                        <a:srgbClr val="002060"/>
                      </a:solidFill>
                      <a:prstDash val="solid"/>
                      <a:round/>
                      <a:headEnd type="none" w="med" len="med"/>
                      <a:tailEnd type="none" w="med" len="med"/>
                    </a:lnR>
                    <a:lnT>
                      <a:noFill/>
                    </a:lnT>
                    <a:lnB w="6350" cap="flat" cmpd="sng" algn="ctr">
                      <a:solidFill>
                        <a:srgbClr val="203764"/>
                      </a:solidFill>
                      <a:prstDash val="solid"/>
                      <a:round/>
                      <a:headEnd type="none" w="med" len="med"/>
                      <a:tailEnd type="none" w="med" len="med"/>
                    </a:lnB>
                    <a:solidFill>
                      <a:srgbClr val="F8FA98"/>
                    </a:solidFill>
                  </a:tcPr>
                </a:tc>
                <a:tc>
                  <a:txBody>
                    <a:bodyPr/>
                    <a:lstStyle/>
                    <a:p>
                      <a:pPr algn="l" fontAlgn="ctr"/>
                      <a:r>
                        <a:rPr lang="en-US" sz="800" b="0" i="0" u="none" strike="noStrike">
                          <a:solidFill>
                            <a:srgbClr val="000000"/>
                          </a:solidFill>
                          <a:effectLst/>
                          <a:latin typeface="Calibri Light" panose="020F0302020204030204" pitchFamily="34" charset="0"/>
                        </a:rPr>
                        <a:t> </a:t>
                      </a:r>
                    </a:p>
                  </a:txBody>
                  <a:tcPr marL="0" marR="0" marT="0" marB="0" anchor="ctr">
                    <a:lnL w="6350" cap="flat" cmpd="sng" algn="ctr">
                      <a:solidFill>
                        <a:srgbClr val="002060"/>
                      </a:solidFill>
                      <a:prstDash val="solid"/>
                      <a:round/>
                      <a:headEnd type="none" w="med" len="med"/>
                      <a:tailEnd type="none" w="med" len="med"/>
                    </a:lnL>
                    <a:lnR>
                      <a:noFill/>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 </a:t>
                      </a:r>
                    </a:p>
                  </a:txBody>
                  <a:tcPr marL="58661" marR="0" marT="0" marB="0" anchor="ctr">
                    <a:lnL>
                      <a:noFill/>
                    </a:lnL>
                    <a:lnR>
                      <a:noFill/>
                    </a:lnR>
                    <a:lnT>
                      <a:noFill/>
                    </a:lnT>
                    <a:lnB>
                      <a:noFill/>
                    </a:lnB>
                    <a:solidFill>
                      <a:srgbClr val="FFFFFF"/>
                    </a:solidFill>
                  </a:tcPr>
                </a:tc>
                <a:tc>
                  <a:txBody>
                    <a:bodyPr/>
                    <a:lstStyle/>
                    <a:p>
                      <a:pPr algn="l" fontAlgn="ctr"/>
                      <a:r>
                        <a:rPr lang="en-US" sz="800" b="0" i="0" u="none" strike="noStrike" dirty="0">
                          <a:solidFill>
                            <a:srgbClr val="000000"/>
                          </a:solidFill>
                          <a:effectLst/>
                          <a:latin typeface="Calibri Light" panose="020F0302020204030204" pitchFamily="34" charset="0"/>
                        </a:rPr>
                        <a:t> </a:t>
                      </a:r>
                    </a:p>
                  </a:txBody>
                  <a:tcPr marL="0" marR="0" marT="0" marB="0" anchor="ctr">
                    <a:lnL>
                      <a:noFill/>
                    </a:lnL>
                    <a:lnR>
                      <a:noFill/>
                    </a:lnR>
                    <a:lnT>
                      <a:noFill/>
                    </a:lnT>
                    <a:lnB>
                      <a:noFill/>
                    </a:lnB>
                    <a:solidFill>
                      <a:srgbClr val="FFFFFF"/>
                    </a:solidFill>
                  </a:tcPr>
                </a:tc>
                <a:tc>
                  <a:txBody>
                    <a:bodyPr/>
                    <a:lstStyle/>
                    <a:p>
                      <a:pPr algn="l" fontAlgn="b"/>
                      <a:r>
                        <a:rPr lang="en-US" sz="800" b="0" i="0" u="none" strike="noStrike">
                          <a:solidFill>
                            <a:srgbClr val="000000"/>
                          </a:solidFill>
                          <a:effectLst/>
                          <a:latin typeface="Calibri Light" panose="020F0302020204030204" pitchFamily="34" charset="0"/>
                        </a:rPr>
                        <a:t> </a:t>
                      </a:r>
                      <a:endParaRPr lang="en-US" sz="800" b="0" i="0" u="none" strike="noStrike">
                        <a:solidFill>
                          <a:srgbClr val="000000"/>
                        </a:solidFill>
                        <a:effectLst/>
                        <a:latin typeface="Calibri" panose="020F0502020204030204" pitchFamily="34" charset="0"/>
                      </a:endParaRPr>
                    </a:p>
                  </a:txBody>
                  <a:tcPr marL="0" marR="0" marT="0" marB="0" anchor="ctr">
                    <a:lnL>
                      <a:noFill/>
                    </a:lnL>
                    <a:lnR>
                      <a:noFill/>
                    </a:lnR>
                    <a:lnT>
                      <a:noFill/>
                    </a:lnT>
                    <a:lnB>
                      <a:noFill/>
                    </a:lnB>
                    <a:solidFill>
                      <a:srgbClr val="FFFFFF"/>
                    </a:solidFill>
                  </a:tcPr>
                </a:tc>
                <a:tc gridSpan="2">
                  <a:txBody>
                    <a:bodyPr/>
                    <a:lstStyle/>
                    <a:p>
                      <a:pPr algn="ctr" fontAlgn="ctr"/>
                      <a:r>
                        <a:rPr lang="en-US" sz="800" b="0" i="0" u="none" strike="noStrike" dirty="0">
                          <a:solidFill>
                            <a:srgbClr val="000000"/>
                          </a:solidFill>
                          <a:effectLst/>
                          <a:latin typeface="Calibri Light" panose="020F0302020204030204" pitchFamily="34" charset="0"/>
                        </a:rPr>
                        <a:t>Critical CDP Pillar Line Items</a:t>
                      </a:r>
                    </a:p>
                  </a:txBody>
                  <a:tcPr marL="0" marR="0" marT="0" marB="0" anchor="ctr">
                    <a:lnL>
                      <a:noFill/>
                    </a:lnL>
                    <a:lnR>
                      <a:noFill/>
                    </a:lnR>
                    <a:lnT>
                      <a:noFill/>
                    </a:lnT>
                    <a:lnB>
                      <a:noFill/>
                    </a:lnB>
                    <a:solidFill>
                      <a:srgbClr val="F8FA98"/>
                    </a:solidFill>
                  </a:tcPr>
                </a:tc>
                <a:tc hMerge="1">
                  <a:txBody>
                    <a:bodyPr/>
                    <a:lstStyle/>
                    <a:p>
                      <a:endParaRPr lang="en-US"/>
                    </a:p>
                  </a:txBody>
                  <a:tcPr/>
                </a:tc>
                <a:tc>
                  <a:txBody>
                    <a:bodyPr/>
                    <a:lstStyle/>
                    <a:p>
                      <a:pPr algn="l" fontAlgn="ctr"/>
                      <a:r>
                        <a:rPr lang="en-US" sz="800" b="0" i="0" u="none" strike="noStrike">
                          <a:solidFill>
                            <a:srgbClr val="000000"/>
                          </a:solidFill>
                          <a:effectLst/>
                          <a:latin typeface="Calibri Light" panose="020F0302020204030204" pitchFamily="34" charset="0"/>
                        </a:rPr>
                        <a:t> </a:t>
                      </a:r>
                    </a:p>
                  </a:txBody>
                  <a:tcPr marL="0" marR="0" marT="0" marB="0" anchor="ctr">
                    <a:lnL>
                      <a:noFill/>
                    </a:lnL>
                    <a:lnR>
                      <a:noFill/>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 </a:t>
                      </a:r>
                    </a:p>
                  </a:txBody>
                  <a:tcPr marL="58661" marR="0" marT="0" marB="0" anchor="ctr">
                    <a:lnL>
                      <a:noFill/>
                    </a:lnL>
                    <a:lnR>
                      <a:noFill/>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 </a:t>
                      </a:r>
                    </a:p>
                  </a:txBody>
                  <a:tcPr marL="0" marR="0" marT="0" marB="0" anchor="ctr">
                    <a:lnL>
                      <a:noFill/>
                    </a:lnL>
                    <a:lnR>
                      <a:noFill/>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 </a:t>
                      </a:r>
                    </a:p>
                  </a:txBody>
                  <a:tcPr marL="0" marR="0" marT="0" marB="0" anchor="ctr">
                    <a:lnL>
                      <a:noFill/>
                    </a:lnL>
                    <a:lnR w="6350" cap="flat" cmpd="sng" algn="ctr">
                      <a:solidFill>
                        <a:srgbClr val="002060"/>
                      </a:solidFill>
                      <a:prstDash val="solid"/>
                      <a:round/>
                      <a:headEnd type="none" w="med" len="med"/>
                      <a:tailEnd type="none" w="med" len="med"/>
                    </a:lnR>
                    <a:lnT>
                      <a:noFill/>
                    </a:lnT>
                    <a:lnB>
                      <a:noFill/>
                    </a:lnB>
                    <a:solidFill>
                      <a:srgbClr val="FFFFFF"/>
                    </a:solidFill>
                  </a:tcPr>
                </a:tc>
                <a:tc gridSpan="2">
                  <a:txBody>
                    <a:bodyPr/>
                    <a:lstStyle/>
                    <a:p>
                      <a:pPr algn="ctr" fontAlgn="ctr"/>
                      <a:r>
                        <a:rPr lang="en-US" sz="800" b="1" i="0" u="none" strike="noStrike">
                          <a:solidFill>
                            <a:srgbClr val="FFFFFF"/>
                          </a:solidFill>
                          <a:effectLst/>
                          <a:latin typeface="Calibri Light" panose="020F0302020204030204" pitchFamily="34" charset="0"/>
                        </a:rPr>
                        <a:t>1 Pillar + 2 Standard Line Items</a:t>
                      </a:r>
                    </a:p>
                  </a:txBody>
                  <a:tcPr marL="0" marR="0" marT="0" marB="0" anchor="ctr">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203764"/>
                      </a:solidFill>
                      <a:prstDash val="solid"/>
                      <a:round/>
                      <a:headEnd type="none" w="med" len="med"/>
                      <a:tailEnd type="none" w="med" len="med"/>
                    </a:lnT>
                    <a:lnB>
                      <a:noFill/>
                    </a:lnB>
                    <a:solidFill>
                      <a:srgbClr val="203764"/>
                    </a:solidFill>
                  </a:tcPr>
                </a:tc>
                <a:tc hMerge="1">
                  <a:txBody>
                    <a:bodyPr/>
                    <a:lstStyle/>
                    <a:p>
                      <a:endParaRPr lang="en-US"/>
                    </a:p>
                  </a:txBody>
                  <a:tcPr/>
                </a:tc>
                <a:tc>
                  <a:txBody>
                    <a:bodyPr/>
                    <a:lstStyle/>
                    <a:p>
                      <a:pPr algn="l" fontAlgn="ctr"/>
                      <a:r>
                        <a:rPr lang="en-US" sz="800" b="0" i="0" u="none" strike="noStrike">
                          <a:solidFill>
                            <a:srgbClr val="000000"/>
                          </a:solidFill>
                          <a:effectLst/>
                          <a:latin typeface="Calibri Light" panose="020F0302020204030204" pitchFamily="34" charset="0"/>
                        </a:rPr>
                        <a:t> </a:t>
                      </a:r>
                    </a:p>
                  </a:txBody>
                  <a:tcPr marL="0" marR="0" marT="0" marB="0" anchor="ctr">
                    <a:lnL w="6350" cap="flat" cmpd="sng" algn="ctr">
                      <a:solidFill>
                        <a:srgbClr val="002060"/>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684936842"/>
                  </a:ext>
                </a:extLst>
              </a:tr>
              <a:tr h="216907">
                <a:tc>
                  <a:txBody>
                    <a:bodyPr/>
                    <a:lstStyle/>
                    <a:p>
                      <a:pPr algn="l" fontAlgn="ctr"/>
                      <a:r>
                        <a:rPr lang="en-US" sz="800" b="0" i="0" u="none" strike="noStrike">
                          <a:solidFill>
                            <a:srgbClr val="000000"/>
                          </a:solidFill>
                          <a:effectLst/>
                          <a:latin typeface="Calibri Light" panose="020F0302020204030204" pitchFamily="34" charset="0"/>
                        </a:rPr>
                        <a:t> </a:t>
                      </a:r>
                    </a:p>
                  </a:txBody>
                  <a:tcPr marL="0" marR="0" marT="0" marB="0" anchor="ctr">
                    <a:lnL>
                      <a:noFill/>
                    </a:lnL>
                    <a:lnR w="6350" cap="flat" cmpd="sng" algn="ctr">
                      <a:solidFill>
                        <a:srgbClr val="002060"/>
                      </a:solidFill>
                      <a:prstDash val="solid"/>
                      <a:round/>
                      <a:headEnd type="none" w="med" len="med"/>
                      <a:tailEnd type="none" w="med" len="med"/>
                    </a:lnR>
                    <a:lnT>
                      <a:noFill/>
                    </a:lnT>
                    <a:lnB>
                      <a:noFill/>
                    </a:lnB>
                    <a:solidFill>
                      <a:srgbClr val="FFFFFF"/>
                    </a:solidFill>
                  </a:tcPr>
                </a:tc>
                <a:tc gridSpan="2">
                  <a:txBody>
                    <a:bodyPr/>
                    <a:lstStyle/>
                    <a:p>
                      <a:pPr algn="ctr" fontAlgn="ctr"/>
                      <a:r>
                        <a:rPr lang="en-US" sz="800" b="1" i="0" u="none" strike="noStrike">
                          <a:solidFill>
                            <a:srgbClr val="FFFFFF"/>
                          </a:solidFill>
                          <a:effectLst/>
                          <a:latin typeface="Calibri Light" panose="020F0302020204030204" pitchFamily="34" charset="0"/>
                        </a:rPr>
                        <a:t>4 Pillars + 10 Standard Line Items</a:t>
                      </a:r>
                    </a:p>
                  </a:txBody>
                  <a:tcPr marL="0" marR="0" marT="0" marB="0" anchor="ctr">
                    <a:lnL w="6350" cap="flat" cmpd="sng" algn="ctr">
                      <a:solidFill>
                        <a:srgbClr val="00206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203764"/>
                      </a:solidFill>
                      <a:prstDash val="solid"/>
                      <a:round/>
                      <a:headEnd type="none" w="med" len="med"/>
                      <a:tailEnd type="none" w="med" len="med"/>
                    </a:lnT>
                    <a:lnB>
                      <a:noFill/>
                    </a:lnB>
                    <a:solidFill>
                      <a:srgbClr val="203764"/>
                    </a:solidFill>
                  </a:tcPr>
                </a:tc>
                <a:tc hMerge="1">
                  <a:txBody>
                    <a:bodyPr/>
                    <a:lstStyle/>
                    <a:p>
                      <a:endParaRPr lang="en-US"/>
                    </a:p>
                  </a:txBody>
                  <a:tcPr/>
                </a:tc>
                <a:tc>
                  <a:txBody>
                    <a:bodyPr/>
                    <a:lstStyle/>
                    <a:p>
                      <a:pPr algn="l" fontAlgn="ctr"/>
                      <a:r>
                        <a:rPr lang="en-US" sz="800" b="0" i="0" u="none" strike="noStrike">
                          <a:solidFill>
                            <a:srgbClr val="000000"/>
                          </a:solidFill>
                          <a:effectLst/>
                          <a:latin typeface="Calibri Light" panose="020F0302020204030204" pitchFamily="34" charset="0"/>
                        </a:rPr>
                        <a:t> </a:t>
                      </a:r>
                    </a:p>
                  </a:txBody>
                  <a:tcPr marL="0" marR="0" marT="0" marB="0" anchor="ctr">
                    <a:lnL w="6350" cap="flat" cmpd="sng" algn="ctr">
                      <a:solidFill>
                        <a:srgbClr val="002060"/>
                      </a:solidFill>
                      <a:prstDash val="solid"/>
                      <a:round/>
                      <a:headEnd type="none" w="med" len="med"/>
                      <a:tailEnd type="none" w="med" len="med"/>
                    </a:lnL>
                    <a:lnR>
                      <a:noFill/>
                    </a:lnR>
                    <a:lnT>
                      <a:noFill/>
                    </a:lnT>
                    <a:lnB>
                      <a:noFill/>
                    </a:lnB>
                    <a:solidFill>
                      <a:srgbClr val="FFFFFF"/>
                    </a:solidFill>
                  </a:tcPr>
                </a:tc>
                <a:tc>
                  <a:txBody>
                    <a:bodyPr/>
                    <a:lstStyle/>
                    <a:p>
                      <a:pPr algn="l" fontAlgn="ctr"/>
                      <a:r>
                        <a:rPr lang="en-US" sz="700" b="0" i="0" u="none" strike="noStrike">
                          <a:solidFill>
                            <a:srgbClr val="000000"/>
                          </a:solidFill>
                          <a:effectLst/>
                          <a:latin typeface="Lato Light"/>
                        </a:rPr>
                        <a:t> </a:t>
                      </a:r>
                    </a:p>
                  </a:txBody>
                  <a:tcPr marL="58661" marR="0" marT="0" marB="0" anchor="ctr">
                    <a:lnL>
                      <a:noFill/>
                    </a:lnL>
                    <a:lnR>
                      <a:noFill/>
                    </a:lnR>
                    <a:lnT>
                      <a:noFill/>
                    </a:lnT>
                    <a:lnB>
                      <a:noFill/>
                    </a:lnB>
                    <a:solidFill>
                      <a:srgbClr val="FFFFFF"/>
                    </a:solidFill>
                  </a:tcPr>
                </a:tc>
                <a:tc>
                  <a:txBody>
                    <a:bodyPr/>
                    <a:lstStyle/>
                    <a:p>
                      <a:pPr algn="l" fontAlgn="ctr"/>
                      <a:r>
                        <a:rPr lang="en-US" sz="700" b="0" i="0" u="none" strike="noStrike" dirty="0">
                          <a:solidFill>
                            <a:srgbClr val="000000"/>
                          </a:solidFill>
                          <a:effectLst/>
                          <a:latin typeface="Lato Light"/>
                        </a:rPr>
                        <a:t> </a:t>
                      </a:r>
                    </a:p>
                  </a:txBody>
                  <a:tcPr marL="0" marR="0" marT="0" marB="0" anchor="ctr">
                    <a:lnL>
                      <a:noFill/>
                    </a:lnL>
                    <a:lnR>
                      <a:noFill/>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 </a:t>
                      </a:r>
                    </a:p>
                  </a:txBody>
                  <a:tcPr marL="0" marR="0" marT="0" marB="0" anchor="ctr">
                    <a:lnL>
                      <a:noFill/>
                    </a:lnL>
                    <a:lnR>
                      <a:noFill/>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 </a:t>
                      </a:r>
                    </a:p>
                  </a:txBody>
                  <a:tcPr marL="0" marR="0" marT="0" marB="0" anchor="ctr">
                    <a:lnL>
                      <a:noFill/>
                    </a:lnL>
                    <a:lnR>
                      <a:noFill/>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 </a:t>
                      </a:r>
                    </a:p>
                  </a:txBody>
                  <a:tcPr marL="0" marR="0" marT="0" marB="0" anchor="ctr">
                    <a:lnL>
                      <a:noFill/>
                    </a:lnL>
                    <a:lnR>
                      <a:noFill/>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 </a:t>
                      </a:r>
                    </a:p>
                  </a:txBody>
                  <a:tcPr marL="0" marR="0" marT="0" marB="0" anchor="ctr">
                    <a:lnL>
                      <a:noFill/>
                    </a:lnL>
                    <a:lnR>
                      <a:noFill/>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 </a:t>
                      </a:r>
                    </a:p>
                  </a:txBody>
                  <a:tcPr marL="58661" marR="0" marT="0" marB="0" anchor="ctr">
                    <a:lnL>
                      <a:noFill/>
                    </a:lnL>
                    <a:lnR>
                      <a:noFill/>
                    </a:lnR>
                    <a:lnT>
                      <a:noFill/>
                    </a:lnT>
                    <a:lnB>
                      <a:noFill/>
                    </a:lnB>
                    <a:solidFill>
                      <a:srgbClr val="FFFFFF"/>
                    </a:solidFill>
                  </a:tcPr>
                </a:tc>
                <a:tc>
                  <a:txBody>
                    <a:bodyPr/>
                    <a:lstStyle/>
                    <a:p>
                      <a:pPr algn="l" fontAlgn="ctr"/>
                      <a:r>
                        <a:rPr lang="en-US" sz="800" b="0" i="0" u="none" strike="noStrike" dirty="0">
                          <a:solidFill>
                            <a:srgbClr val="000000"/>
                          </a:solidFill>
                          <a:effectLst/>
                          <a:latin typeface="Calibri Light" panose="020F0302020204030204" pitchFamily="34" charset="0"/>
                        </a:rPr>
                        <a:t> </a:t>
                      </a:r>
                    </a:p>
                  </a:txBody>
                  <a:tcPr marL="0" marR="0" marT="0" marB="0" anchor="ctr">
                    <a:lnL>
                      <a:noFill/>
                    </a:lnL>
                    <a:lnR>
                      <a:noFill/>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 </a:t>
                      </a:r>
                    </a:p>
                  </a:txBody>
                  <a:tcPr marL="0" marR="0" marT="0" marB="0" anchor="ctr">
                    <a:lnL>
                      <a:noFill/>
                    </a:lnL>
                    <a:lnR>
                      <a:noFill/>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 </a:t>
                      </a:r>
                    </a:p>
                  </a:txBody>
                  <a:tcPr marL="58661" marR="0" marT="0" marB="0" anchor="ctr">
                    <a:lnL>
                      <a:noFill/>
                    </a:lnL>
                    <a:lnR>
                      <a:noFill/>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 </a:t>
                      </a:r>
                    </a:p>
                  </a:txBody>
                  <a:tcPr marL="0" marR="0" marT="0" marB="0" anchor="ctr">
                    <a:lnL>
                      <a:noFill/>
                    </a:lnL>
                    <a:lnR>
                      <a:noFill/>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 </a:t>
                      </a: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3052175471"/>
                  </a:ext>
                </a:extLst>
              </a:tr>
              <a:tr h="216907">
                <a:tc>
                  <a:txBody>
                    <a:bodyPr/>
                    <a:lstStyle/>
                    <a:p>
                      <a:pPr algn="l" fontAlgn="ctr"/>
                      <a:r>
                        <a:rPr lang="en-US" sz="800" b="0" i="0" u="none" strike="noStrike" dirty="0">
                          <a:solidFill>
                            <a:srgbClr val="000000"/>
                          </a:solidFill>
                          <a:effectLst/>
                          <a:latin typeface="Calibri Light" panose="020F0302020204030204" pitchFamily="34" charset="0"/>
                        </a:rPr>
                        <a:t> </a:t>
                      </a:r>
                    </a:p>
                  </a:txBody>
                  <a:tcPr marL="0" marR="0" marT="0" marB="0" anchor="ctr">
                    <a:lnL>
                      <a:noFill/>
                    </a:lnL>
                    <a:lnR>
                      <a:noFill/>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 </a:t>
                      </a:r>
                    </a:p>
                  </a:txBody>
                  <a:tcPr marL="58661" marR="0" marT="0" marB="0" anchor="ctr">
                    <a:lnL>
                      <a:noFill/>
                    </a:lnL>
                    <a:lnR>
                      <a:noFill/>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 </a:t>
                      </a:r>
                    </a:p>
                  </a:txBody>
                  <a:tcPr marL="0" marR="0" marT="0" marB="0" anchor="ctr">
                    <a:lnL>
                      <a:noFill/>
                    </a:lnL>
                    <a:lnR>
                      <a:noFill/>
                    </a:lnR>
                    <a:lnT>
                      <a:noFill/>
                    </a:lnT>
                    <a:lnB>
                      <a:noFill/>
                    </a:lnB>
                    <a:solidFill>
                      <a:srgbClr val="FFFFFF"/>
                    </a:solidFill>
                  </a:tcPr>
                </a:tc>
                <a:tc>
                  <a:txBody>
                    <a:bodyPr/>
                    <a:lstStyle/>
                    <a:p>
                      <a:pPr algn="ctr" fontAlgn="ctr"/>
                      <a:r>
                        <a:rPr lang="en-US" sz="800" b="0" i="0" u="none" strike="noStrike">
                          <a:solidFill>
                            <a:srgbClr val="000000"/>
                          </a:solidFill>
                          <a:effectLst/>
                          <a:latin typeface="Calibri Light" panose="020F0302020204030204" pitchFamily="34" charset="0"/>
                        </a:rPr>
                        <a:t> </a:t>
                      </a:r>
                    </a:p>
                  </a:txBody>
                  <a:tcPr marL="0" marR="0" marT="0" marB="0" anchor="ctr">
                    <a:lnL>
                      <a:noFill/>
                    </a:lnL>
                    <a:lnR>
                      <a:noFill/>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 </a:t>
                      </a:r>
                    </a:p>
                  </a:txBody>
                  <a:tcPr marL="0" marR="0" marT="0" marB="0" anchor="ctr">
                    <a:lnL>
                      <a:noFill/>
                    </a:lnL>
                    <a:lnR>
                      <a:noFill/>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 </a:t>
                      </a:r>
                    </a:p>
                  </a:txBody>
                  <a:tcPr marL="0" marR="0" marT="0" marB="0" anchor="ctr">
                    <a:lnL>
                      <a:noFill/>
                    </a:lnL>
                    <a:lnR>
                      <a:noFill/>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 </a:t>
                      </a:r>
                    </a:p>
                  </a:txBody>
                  <a:tcPr marL="0" marR="0" marT="0" marB="0" anchor="ctr">
                    <a:lnL>
                      <a:noFill/>
                    </a:lnL>
                    <a:lnR>
                      <a:noFill/>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 </a:t>
                      </a:r>
                    </a:p>
                  </a:txBody>
                  <a:tcPr marL="58661" marR="0" marT="0" marB="0" anchor="ctr">
                    <a:lnL>
                      <a:noFill/>
                    </a:lnL>
                    <a:lnR>
                      <a:noFill/>
                    </a:lnR>
                    <a:lnT>
                      <a:noFill/>
                    </a:lnT>
                    <a:lnB>
                      <a:noFill/>
                    </a:lnB>
                    <a:solidFill>
                      <a:srgbClr val="FFFFFF"/>
                    </a:solidFill>
                  </a:tcPr>
                </a:tc>
                <a:tc>
                  <a:txBody>
                    <a:bodyPr/>
                    <a:lstStyle/>
                    <a:p>
                      <a:pPr algn="ctr" fontAlgn="ctr"/>
                      <a:r>
                        <a:rPr lang="en-US" sz="800" b="0" i="0" u="none" strike="noStrike">
                          <a:solidFill>
                            <a:srgbClr val="000000"/>
                          </a:solidFill>
                          <a:effectLst/>
                          <a:latin typeface="Calibri Light" panose="020F0302020204030204" pitchFamily="34" charset="0"/>
                        </a:rPr>
                        <a:t> </a:t>
                      </a:r>
                    </a:p>
                  </a:txBody>
                  <a:tcPr marL="0" marR="0" marT="0" marB="0" anchor="ctr">
                    <a:lnL>
                      <a:noFill/>
                    </a:lnL>
                    <a:lnR>
                      <a:noFill/>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 </a:t>
                      </a:r>
                    </a:p>
                  </a:txBody>
                  <a:tcPr marL="0" marR="0" marT="0" marB="0" anchor="ctr">
                    <a:lnL>
                      <a:noFill/>
                    </a:lnL>
                    <a:lnR>
                      <a:noFill/>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 </a:t>
                      </a:r>
                    </a:p>
                  </a:txBody>
                  <a:tcPr marL="58661" marR="0" marT="0" marB="0" anchor="ctr">
                    <a:lnL>
                      <a:noFill/>
                    </a:lnL>
                    <a:lnR>
                      <a:noFill/>
                    </a:lnR>
                    <a:lnT>
                      <a:noFill/>
                    </a:lnT>
                    <a:lnB>
                      <a:noFill/>
                    </a:lnB>
                    <a:solidFill>
                      <a:srgbClr val="FFFFFF"/>
                    </a:solidFill>
                  </a:tcPr>
                </a:tc>
                <a:tc>
                  <a:txBody>
                    <a:bodyPr/>
                    <a:lstStyle/>
                    <a:p>
                      <a:pPr algn="l" fontAlgn="ctr"/>
                      <a:endParaRPr lang="en-US" sz="800" b="0" i="0" u="none" strike="noStrike" dirty="0">
                        <a:solidFill>
                          <a:srgbClr val="000000"/>
                        </a:solidFill>
                        <a:effectLst/>
                        <a:latin typeface="Calibri Light" panose="020F0302020204030204" pitchFamily="34" charset="0"/>
                      </a:endParaRPr>
                    </a:p>
                  </a:txBody>
                  <a:tcPr marL="0" marR="0" marT="0" marB="0" anchor="ctr">
                    <a:lnL>
                      <a:noFill/>
                    </a:lnL>
                    <a:lnR>
                      <a:noFill/>
                    </a:lnR>
                    <a:lnT>
                      <a:noFill/>
                    </a:lnT>
                    <a:lnB>
                      <a:noFill/>
                    </a:lnB>
                    <a:solidFill>
                      <a:schemeClr val="bg2"/>
                    </a:solidFill>
                  </a:tcPr>
                </a:tc>
                <a:tc>
                  <a:txBody>
                    <a:bodyPr/>
                    <a:lstStyle/>
                    <a:p>
                      <a:pPr algn="l" fontAlgn="ctr"/>
                      <a:r>
                        <a:rPr lang="en-US" sz="800" b="0" i="0" u="none" strike="noStrike">
                          <a:solidFill>
                            <a:srgbClr val="000000"/>
                          </a:solidFill>
                          <a:effectLst/>
                          <a:latin typeface="Calibri Light" panose="020F0302020204030204" pitchFamily="34" charset="0"/>
                        </a:rPr>
                        <a:t> </a:t>
                      </a:r>
                    </a:p>
                  </a:txBody>
                  <a:tcPr marL="0" marR="0" marT="0" marB="0" anchor="ctr">
                    <a:lnL>
                      <a:noFill/>
                    </a:lnL>
                    <a:lnR>
                      <a:noFill/>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 </a:t>
                      </a:r>
                    </a:p>
                  </a:txBody>
                  <a:tcPr marL="58661" marR="0" marT="0" marB="0" anchor="ctr">
                    <a:lnL>
                      <a:noFill/>
                    </a:lnL>
                    <a:lnR>
                      <a:noFill/>
                    </a:lnR>
                    <a:lnT>
                      <a:noFill/>
                    </a:lnT>
                    <a:lnB>
                      <a:noFill/>
                    </a:lnB>
                    <a:solidFill>
                      <a:srgbClr val="FFFFFF"/>
                    </a:solidFill>
                  </a:tcPr>
                </a:tc>
                <a:tc>
                  <a:txBody>
                    <a:bodyPr/>
                    <a:lstStyle/>
                    <a:p>
                      <a:pPr algn="l" fontAlgn="ctr"/>
                      <a:r>
                        <a:rPr lang="en-US" sz="800" b="0" i="0" u="none" strike="noStrike">
                          <a:solidFill>
                            <a:srgbClr val="000000"/>
                          </a:solidFill>
                          <a:effectLst/>
                          <a:latin typeface="Calibri Light" panose="020F0302020204030204" pitchFamily="34" charset="0"/>
                        </a:rPr>
                        <a:t> </a:t>
                      </a:r>
                    </a:p>
                  </a:txBody>
                  <a:tcPr marL="0" marR="0" marT="0" marB="0" anchor="ctr">
                    <a:lnL>
                      <a:noFill/>
                    </a:lnL>
                    <a:lnR>
                      <a:noFill/>
                    </a:lnR>
                    <a:lnT>
                      <a:noFill/>
                    </a:lnT>
                    <a:lnB>
                      <a:noFill/>
                    </a:lnB>
                    <a:solidFill>
                      <a:srgbClr val="FFFFFF"/>
                    </a:solidFill>
                  </a:tcPr>
                </a:tc>
                <a:tc>
                  <a:txBody>
                    <a:bodyPr/>
                    <a:lstStyle/>
                    <a:p>
                      <a:pPr algn="l" fontAlgn="ctr"/>
                      <a:r>
                        <a:rPr lang="en-US" sz="800" b="0" i="0" u="none" strike="noStrike" dirty="0">
                          <a:solidFill>
                            <a:srgbClr val="000000"/>
                          </a:solidFill>
                          <a:effectLst/>
                          <a:latin typeface="Calibri Light" panose="020F0302020204030204" pitchFamily="34" charset="0"/>
                        </a:rPr>
                        <a:t> </a:t>
                      </a: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3348434034"/>
                  </a:ext>
                </a:extLst>
              </a:tr>
            </a:tbl>
          </a:graphicData>
        </a:graphic>
      </p:graphicFrame>
      <p:sp>
        <p:nvSpPr>
          <p:cNvPr id="7" name="TextBox 6"/>
          <p:cNvSpPr txBox="1"/>
          <p:nvPr/>
        </p:nvSpPr>
        <p:spPr>
          <a:xfrm>
            <a:off x="314151" y="5980222"/>
            <a:ext cx="7092783" cy="461665"/>
          </a:xfrm>
          <a:prstGeom prst="rect">
            <a:avLst/>
          </a:prstGeom>
          <a:noFill/>
        </p:spPr>
        <p:txBody>
          <a:bodyPr wrap="square" rtlCol="0">
            <a:spAutoFit/>
          </a:bodyPr>
          <a:lstStyle/>
          <a:p>
            <a:r>
              <a:rPr lang="en-US" sz="800" b="1" dirty="0">
                <a:latin typeface="Courier New" panose="02070309020205020404" pitchFamily="49" charset="0"/>
                <a:cs typeface="Courier New" panose="02070309020205020404" pitchFamily="49" charset="0"/>
              </a:rPr>
              <a:t>Compliant: 10+ critical pillars are met AND 30-33 standard line items are graded as “Effective” or N/A</a:t>
            </a:r>
          </a:p>
          <a:p>
            <a:r>
              <a:rPr lang="en-US" sz="800" b="1" dirty="0">
                <a:latin typeface="Courier New" panose="02070309020205020404" pitchFamily="49" charset="0"/>
                <a:cs typeface="Courier New" panose="02070309020205020404" pitchFamily="49" charset="0"/>
              </a:rPr>
              <a:t>Partially Compliant: 9 Pillars are met AND 27-29 Standard Line items are graded as “Effective” or N/A</a:t>
            </a:r>
          </a:p>
          <a:p>
            <a:r>
              <a:rPr lang="en-US" sz="800" b="1" dirty="0">
                <a:latin typeface="Courier New" panose="02070309020205020404" pitchFamily="49" charset="0"/>
                <a:cs typeface="Courier New" panose="02070309020205020404" pitchFamily="49" charset="0"/>
              </a:rPr>
              <a:t>Non-Compliant: 8 or less Pillars are met AND/OR less than 26 Standard Line items are graded as “Effective” or N/A</a:t>
            </a:r>
          </a:p>
        </p:txBody>
      </p:sp>
      <p:pic>
        <p:nvPicPr>
          <p:cNvPr id="8" name="Picture 7">
            <a:extLst>
              <a:ext uri="{FF2B5EF4-FFF2-40B4-BE49-F238E27FC236}">
                <a16:creationId xmlns:a16="http://schemas.microsoft.com/office/drawing/2014/main" id="{CE28B640-CDFF-91C3-4977-CBBD6525A7AD}"/>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420124" y="3101545"/>
            <a:ext cx="207408" cy="164938"/>
          </a:xfrm>
          <a:prstGeom prst="rect">
            <a:avLst/>
          </a:prstGeom>
        </p:spPr>
      </p:pic>
      <p:pic>
        <p:nvPicPr>
          <p:cNvPr id="10" name="Picture 9">
            <a:extLst>
              <a:ext uri="{FF2B5EF4-FFF2-40B4-BE49-F238E27FC236}">
                <a16:creationId xmlns:a16="http://schemas.microsoft.com/office/drawing/2014/main" id="{CE28B640-CDFF-91C3-4977-CBBD6525A7AD}"/>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420124" y="3493212"/>
            <a:ext cx="207408" cy="164938"/>
          </a:xfrm>
          <a:prstGeom prst="rect">
            <a:avLst/>
          </a:prstGeom>
        </p:spPr>
      </p:pic>
      <p:pic>
        <p:nvPicPr>
          <p:cNvPr id="11" name="Picture 10">
            <a:extLst>
              <a:ext uri="{FF2B5EF4-FFF2-40B4-BE49-F238E27FC236}">
                <a16:creationId xmlns:a16="http://schemas.microsoft.com/office/drawing/2014/main" id="{CE28B640-CDFF-91C3-4977-CBBD6525A7AD}"/>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420124" y="4433728"/>
            <a:ext cx="207408" cy="164938"/>
          </a:xfrm>
          <a:prstGeom prst="rect">
            <a:avLst/>
          </a:prstGeom>
        </p:spPr>
      </p:pic>
      <p:pic>
        <p:nvPicPr>
          <p:cNvPr id="12" name="Picture 11">
            <a:extLst>
              <a:ext uri="{FF2B5EF4-FFF2-40B4-BE49-F238E27FC236}">
                <a16:creationId xmlns:a16="http://schemas.microsoft.com/office/drawing/2014/main" id="{CE28B640-CDFF-91C3-4977-CBBD6525A7AD}"/>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420124" y="5070384"/>
            <a:ext cx="207408" cy="164938"/>
          </a:xfrm>
          <a:prstGeom prst="rect">
            <a:avLst/>
          </a:prstGeom>
        </p:spPr>
      </p:pic>
      <p:pic>
        <p:nvPicPr>
          <p:cNvPr id="13" name="Picture 12">
            <a:extLst>
              <a:ext uri="{FF2B5EF4-FFF2-40B4-BE49-F238E27FC236}">
                <a16:creationId xmlns:a16="http://schemas.microsoft.com/office/drawing/2014/main" id="{CE28B640-CDFF-91C3-4977-CBBD6525A7AD}"/>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2080048" y="2438399"/>
            <a:ext cx="207408" cy="164938"/>
          </a:xfrm>
          <a:prstGeom prst="rect">
            <a:avLst/>
          </a:prstGeom>
        </p:spPr>
      </p:pic>
      <p:pic>
        <p:nvPicPr>
          <p:cNvPr id="14" name="Picture 13">
            <a:extLst>
              <a:ext uri="{FF2B5EF4-FFF2-40B4-BE49-F238E27FC236}">
                <a16:creationId xmlns:a16="http://schemas.microsoft.com/office/drawing/2014/main" id="{CE28B640-CDFF-91C3-4977-CBBD6525A7AD}"/>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2080048" y="2613177"/>
            <a:ext cx="207408" cy="164938"/>
          </a:xfrm>
          <a:prstGeom prst="rect">
            <a:avLst/>
          </a:prstGeom>
        </p:spPr>
      </p:pic>
      <p:pic>
        <p:nvPicPr>
          <p:cNvPr id="15" name="Picture 14">
            <a:extLst>
              <a:ext uri="{FF2B5EF4-FFF2-40B4-BE49-F238E27FC236}">
                <a16:creationId xmlns:a16="http://schemas.microsoft.com/office/drawing/2014/main" id="{CE28B640-CDFF-91C3-4977-CBBD6525A7AD}"/>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3759107" y="2922790"/>
            <a:ext cx="207408" cy="164938"/>
          </a:xfrm>
          <a:prstGeom prst="rect">
            <a:avLst/>
          </a:prstGeom>
        </p:spPr>
      </p:pic>
      <p:pic>
        <p:nvPicPr>
          <p:cNvPr id="16" name="Picture 15">
            <a:extLst>
              <a:ext uri="{FF2B5EF4-FFF2-40B4-BE49-F238E27FC236}">
                <a16:creationId xmlns:a16="http://schemas.microsoft.com/office/drawing/2014/main" id="{CE28B640-CDFF-91C3-4977-CBBD6525A7AD}"/>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3862811" y="5070384"/>
            <a:ext cx="207408" cy="164938"/>
          </a:xfrm>
          <a:prstGeom prst="rect">
            <a:avLst/>
          </a:prstGeom>
        </p:spPr>
      </p:pic>
      <p:pic>
        <p:nvPicPr>
          <p:cNvPr id="17" name="Picture 16">
            <a:extLst>
              <a:ext uri="{FF2B5EF4-FFF2-40B4-BE49-F238E27FC236}">
                <a16:creationId xmlns:a16="http://schemas.microsoft.com/office/drawing/2014/main" id="{CE28B640-CDFF-91C3-4977-CBBD6525A7AD}"/>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5404015" y="2250389"/>
            <a:ext cx="158727" cy="126225"/>
          </a:xfrm>
          <a:prstGeom prst="rect">
            <a:avLst/>
          </a:prstGeom>
        </p:spPr>
      </p:pic>
      <p:pic>
        <p:nvPicPr>
          <p:cNvPr id="18" name="Picture 17">
            <a:extLst>
              <a:ext uri="{FF2B5EF4-FFF2-40B4-BE49-F238E27FC236}">
                <a16:creationId xmlns:a16="http://schemas.microsoft.com/office/drawing/2014/main" id="{CE28B640-CDFF-91C3-4977-CBBD6525A7AD}"/>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5404014" y="2425167"/>
            <a:ext cx="158727" cy="126225"/>
          </a:xfrm>
          <a:prstGeom prst="rect">
            <a:avLst/>
          </a:prstGeom>
        </p:spPr>
      </p:pic>
      <p:pic>
        <p:nvPicPr>
          <p:cNvPr id="19" name="Picture 18">
            <a:extLst>
              <a:ext uri="{FF2B5EF4-FFF2-40B4-BE49-F238E27FC236}">
                <a16:creationId xmlns:a16="http://schemas.microsoft.com/office/drawing/2014/main" id="{CE28B640-CDFF-91C3-4977-CBBD6525A7AD}"/>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7014965" y="2204204"/>
            <a:ext cx="158727" cy="126225"/>
          </a:xfrm>
          <a:prstGeom prst="rect">
            <a:avLst/>
          </a:prstGeom>
        </p:spPr>
      </p:pic>
      <p:pic>
        <p:nvPicPr>
          <p:cNvPr id="20" name="Picture 19">
            <a:extLst>
              <a:ext uri="{FF2B5EF4-FFF2-40B4-BE49-F238E27FC236}">
                <a16:creationId xmlns:a16="http://schemas.microsoft.com/office/drawing/2014/main" id="{CE28B640-CDFF-91C3-4977-CBBD6525A7AD}"/>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6943025" y="4413132"/>
            <a:ext cx="158727" cy="126225"/>
          </a:xfrm>
          <a:prstGeom prst="rect">
            <a:avLst/>
          </a:prstGeom>
        </p:spPr>
      </p:pic>
    </p:spTree>
    <p:extLst>
      <p:ext uri="{BB962C8B-B14F-4D97-AF65-F5344CB8AC3E}">
        <p14:creationId xmlns:p14="http://schemas.microsoft.com/office/powerpoint/2010/main" val="28715409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9563" y="240457"/>
            <a:ext cx="6578064" cy="1325563"/>
          </a:xfrm>
        </p:spPr>
        <p:txBody>
          <a:bodyPr>
            <a:normAutofit/>
          </a:bodyPr>
          <a:lstStyle/>
          <a:p>
            <a:r>
              <a:rPr lang="en-US" sz="3600" dirty="0">
                <a:latin typeface="+mj-lt"/>
              </a:rPr>
              <a:t>CIPR </a:t>
            </a:r>
            <a:r>
              <a:rPr lang="en-US" sz="3600" dirty="0"/>
              <a:t>NAVPERS</a:t>
            </a:r>
            <a:r>
              <a:rPr lang="en-US" sz="3600" dirty="0">
                <a:latin typeface="+mj-lt"/>
              </a:rPr>
              <a:t> 1040/2 </a:t>
            </a:r>
            <a:r>
              <a:rPr lang="en-US" sz="3600" dirty="0"/>
              <a:t>cont...</a:t>
            </a:r>
            <a:endParaRPr lang="en-US" sz="3600" dirty="0">
              <a:latin typeface="+mj-lt"/>
            </a:endParaRPr>
          </a:p>
        </p:txBody>
      </p:sp>
      <p:sp>
        <p:nvSpPr>
          <p:cNvPr id="3" name="Content Placeholder 2"/>
          <p:cNvSpPr>
            <a:spLocks noGrp="1"/>
          </p:cNvSpPr>
          <p:nvPr>
            <p:ph idx="1"/>
          </p:nvPr>
        </p:nvSpPr>
        <p:spPr>
          <a:xfrm>
            <a:off x="443170" y="1718730"/>
            <a:ext cx="8341851" cy="4855245"/>
          </a:xfrm>
        </p:spPr>
        <p:txBody>
          <a:bodyPr vert="horz" lIns="91440" tIns="45720" rIns="91440" bIns="45720" rtlCol="0" anchor="t">
            <a:normAutofit fontScale="92500" lnSpcReduction="20000"/>
          </a:bodyPr>
          <a:lstStyle/>
          <a:p>
            <a:r>
              <a:rPr lang="en-US" sz="2400" dirty="0">
                <a:latin typeface="+mn-lt"/>
              </a:rPr>
              <a:t>A Plan of Action and Milestone (POA&amp;M) report must be generated for line items marked as “partially effective” or </a:t>
            </a:r>
            <a:r>
              <a:rPr lang="en-US" sz="2400" dirty="0"/>
              <a:t>"ineffective"</a:t>
            </a:r>
          </a:p>
          <a:p>
            <a:endParaRPr lang="en-US" sz="2400" dirty="0"/>
          </a:p>
          <a:p>
            <a:r>
              <a:rPr lang="en-US" sz="2400" dirty="0">
                <a:latin typeface="+mn-lt"/>
              </a:rPr>
              <a:t>POA&amp;M will be completed and forwarded to ISIC within 30 calendar days of CIPR</a:t>
            </a:r>
            <a:endParaRPr lang="en-US" sz="2400" dirty="0">
              <a:solidFill>
                <a:srgbClr val="FF0000"/>
              </a:solidFill>
              <a:latin typeface="+mn-lt"/>
            </a:endParaRPr>
          </a:p>
          <a:p>
            <a:endParaRPr lang="en-US" sz="2400" dirty="0"/>
          </a:p>
          <a:p>
            <a:r>
              <a:rPr lang="en-US" sz="2400" dirty="0">
                <a:latin typeface="+mn-lt"/>
              </a:rPr>
              <a:t>The CCC alone should not be the action person</a:t>
            </a:r>
          </a:p>
          <a:p>
            <a:endParaRPr lang="en-US" sz="2400" dirty="0"/>
          </a:p>
          <a:p>
            <a:r>
              <a:rPr lang="en-US" sz="2400" dirty="0">
                <a:latin typeface="+mn-lt"/>
              </a:rPr>
              <a:t>Ensure each stakeholder (designated person) takes ownership of their portion</a:t>
            </a:r>
          </a:p>
          <a:p>
            <a:endParaRPr lang="en-US" sz="2400" dirty="0"/>
          </a:p>
          <a:p>
            <a:r>
              <a:rPr lang="en-US" sz="2400" dirty="0">
                <a:latin typeface="+mn-lt"/>
              </a:rPr>
              <a:t>The CDT </a:t>
            </a:r>
            <a:r>
              <a:rPr lang="en-US" sz="2400">
                <a:latin typeface="+mn-lt"/>
              </a:rPr>
              <a:t>must</a:t>
            </a:r>
            <a:r>
              <a:rPr lang="en-US" sz="2400" dirty="0">
                <a:latin typeface="+mn-lt"/>
              </a:rPr>
              <a:t> work together in keeping CDP online and effective</a:t>
            </a:r>
          </a:p>
          <a:p>
            <a:endParaRPr lang="en-US" sz="2400" dirty="0"/>
          </a:p>
        </p:txBody>
      </p:sp>
    </p:spTree>
    <p:extLst>
      <p:ext uri="{BB962C8B-B14F-4D97-AF65-F5344CB8AC3E}">
        <p14:creationId xmlns:p14="http://schemas.microsoft.com/office/powerpoint/2010/main" val="31342109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9563" y="-2304"/>
            <a:ext cx="6578064" cy="1325563"/>
          </a:xfrm>
        </p:spPr>
        <p:txBody>
          <a:bodyPr>
            <a:normAutofit/>
          </a:bodyPr>
          <a:lstStyle/>
          <a:p>
            <a:r>
              <a:rPr lang="en-US" sz="3600" dirty="0"/>
              <a:t>Department/Division CIPR</a:t>
            </a:r>
            <a:endParaRPr lang="en-US" sz="3600" dirty="0">
              <a:ea typeface="Tahoma"/>
              <a:cs typeface="Tahoma"/>
            </a:endParaRPr>
          </a:p>
        </p:txBody>
      </p:sp>
      <p:sp>
        <p:nvSpPr>
          <p:cNvPr id="3" name="Content Placeholder 2"/>
          <p:cNvSpPr>
            <a:spLocks noGrp="1"/>
          </p:cNvSpPr>
          <p:nvPr>
            <p:ph idx="1"/>
          </p:nvPr>
        </p:nvSpPr>
        <p:spPr>
          <a:xfrm>
            <a:off x="443170" y="1921031"/>
            <a:ext cx="8341851" cy="3935095"/>
          </a:xfrm>
        </p:spPr>
        <p:txBody>
          <a:bodyPr vert="horz" lIns="91440" tIns="45720" rIns="91440" bIns="45720" rtlCol="0" anchor="t">
            <a:normAutofit/>
          </a:bodyPr>
          <a:lstStyle/>
          <a:p>
            <a:endParaRPr lang="en-US" sz="2400" dirty="0">
              <a:latin typeface="+mn-lt"/>
              <a:ea typeface="Tahoma"/>
              <a:cs typeface="Tahoma"/>
            </a:endParaRPr>
          </a:p>
          <a:p>
            <a:endParaRPr lang="en-US" sz="2400" dirty="0"/>
          </a:p>
        </p:txBody>
      </p:sp>
      <p:pic>
        <p:nvPicPr>
          <p:cNvPr id="5" name="Picture 4">
            <a:extLst>
              <a:ext uri="{FF2B5EF4-FFF2-40B4-BE49-F238E27FC236}">
                <a16:creationId xmlns:a16="http://schemas.microsoft.com/office/drawing/2014/main" id="{00153549-EA28-344B-2B44-9F0D7179A271}"/>
              </a:ext>
            </a:extLst>
          </p:cNvPr>
          <p:cNvPicPr>
            <a:picLocks noChangeAspect="1"/>
          </p:cNvPicPr>
          <p:nvPr/>
        </p:nvPicPr>
        <p:blipFill>
          <a:blip r:embed="rId3"/>
          <a:stretch>
            <a:fillRect/>
          </a:stretch>
        </p:blipFill>
        <p:spPr>
          <a:xfrm>
            <a:off x="2167837" y="930664"/>
            <a:ext cx="4537259" cy="5755662"/>
          </a:xfrm>
          <a:prstGeom prst="rect">
            <a:avLst/>
          </a:prstGeom>
        </p:spPr>
      </p:pic>
      <p:sp>
        <p:nvSpPr>
          <p:cNvPr id="4" name="TextBox 3">
            <a:extLst>
              <a:ext uri="{FF2B5EF4-FFF2-40B4-BE49-F238E27FC236}">
                <a16:creationId xmlns:a16="http://schemas.microsoft.com/office/drawing/2014/main" id="{1966BB6F-9CB6-D313-227D-DAAC6EA38E2B}"/>
              </a:ext>
            </a:extLst>
          </p:cNvPr>
          <p:cNvSpPr txBox="1"/>
          <p:nvPr/>
        </p:nvSpPr>
        <p:spPr>
          <a:xfrm rot="-2340000">
            <a:off x="3428165" y="4192391"/>
            <a:ext cx="2743199" cy="36576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ea typeface="Tahoma"/>
                <a:cs typeface="Tahoma"/>
              </a:rPr>
              <a:t>            </a:t>
            </a:r>
            <a:r>
              <a:rPr lang="en-US" dirty="0">
                <a:solidFill>
                  <a:srgbClr val="FF0000"/>
                </a:solidFill>
                <a:ea typeface="Tahoma"/>
                <a:cs typeface="Tahoma"/>
              </a:rPr>
              <a:t>SAMPLE</a:t>
            </a:r>
            <a:endParaRPr lang="en-US" dirty="0">
              <a:solidFill>
                <a:srgbClr val="FF0000"/>
              </a:solidFill>
            </a:endParaRPr>
          </a:p>
        </p:txBody>
      </p:sp>
    </p:spTree>
    <p:extLst>
      <p:ext uri="{BB962C8B-B14F-4D97-AF65-F5344CB8AC3E}">
        <p14:creationId xmlns:p14="http://schemas.microsoft.com/office/powerpoint/2010/main" val="8348199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3338" y="208872"/>
            <a:ext cx="5630834" cy="1325563"/>
          </a:xfrm>
        </p:spPr>
        <p:txBody>
          <a:bodyPr>
            <a:normAutofit/>
          </a:bodyPr>
          <a:lstStyle/>
          <a:p>
            <a:r>
              <a:rPr lang="en-US" sz="3600" dirty="0">
                <a:latin typeface="+mj-lt"/>
              </a:rPr>
              <a:t>POA&amp;M Example</a:t>
            </a:r>
          </a:p>
        </p:txBody>
      </p:sp>
      <p:pic>
        <p:nvPicPr>
          <p:cNvPr id="4" name="Content Placeholder 3"/>
          <p:cNvPicPr>
            <a:picLocks noGrp="1" noChangeAspect="1"/>
          </p:cNvPicPr>
          <p:nvPr>
            <p:ph idx="1"/>
          </p:nvPr>
        </p:nvPicPr>
        <p:blipFill>
          <a:blip r:embed="rId3"/>
          <a:stretch>
            <a:fillRect/>
          </a:stretch>
        </p:blipFill>
        <p:spPr>
          <a:xfrm>
            <a:off x="469287" y="1713782"/>
            <a:ext cx="8003639" cy="4283312"/>
          </a:xfrm>
          <a:prstGeom prst="rect">
            <a:avLst/>
          </a:prstGeom>
        </p:spPr>
      </p:pic>
    </p:spTree>
    <p:extLst>
      <p:ext uri="{BB962C8B-B14F-4D97-AF65-F5344CB8AC3E}">
        <p14:creationId xmlns:p14="http://schemas.microsoft.com/office/powerpoint/2010/main" val="5408564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1222" y="178399"/>
            <a:ext cx="6395098" cy="1325563"/>
          </a:xfrm>
        </p:spPr>
        <p:txBody>
          <a:bodyPr>
            <a:normAutofit/>
          </a:bodyPr>
          <a:lstStyle/>
          <a:p>
            <a:r>
              <a:rPr lang="en-US" sz="3600" dirty="0">
                <a:latin typeface="+mn-lt"/>
              </a:rPr>
              <a:t>Summary and Review</a:t>
            </a:r>
            <a:endParaRPr lang="en-US" sz="3600" dirty="0">
              <a:latin typeface="+mn-lt"/>
              <a:ea typeface="Tahoma"/>
              <a:cs typeface="Tahoma"/>
            </a:endParaRPr>
          </a:p>
        </p:txBody>
      </p:sp>
      <p:sp>
        <p:nvSpPr>
          <p:cNvPr id="3" name="Content Placeholder 2"/>
          <p:cNvSpPr>
            <a:spLocks noGrp="1"/>
          </p:cNvSpPr>
          <p:nvPr>
            <p:ph idx="1"/>
          </p:nvPr>
        </p:nvSpPr>
        <p:spPr>
          <a:xfrm>
            <a:off x="458058" y="1503699"/>
            <a:ext cx="7886700" cy="4618934"/>
          </a:xfrm>
        </p:spPr>
        <p:txBody>
          <a:bodyPr vert="horz" lIns="91440" tIns="45720" rIns="91440" bIns="45720" rtlCol="0" anchor="t">
            <a:normAutofit/>
          </a:bodyPr>
          <a:lstStyle/>
          <a:p>
            <a:r>
              <a:rPr lang="en-US" sz="2400" dirty="0">
                <a:latin typeface="+mj-lt"/>
                <a:ea typeface="Tahoma"/>
                <a:cs typeface="Tahoma"/>
              </a:rPr>
              <a:t>In this lesson we discussed:</a:t>
            </a:r>
            <a:endParaRPr lang="en-US" sz="2400" dirty="0">
              <a:latin typeface="+mj-lt"/>
            </a:endParaRPr>
          </a:p>
          <a:p>
            <a:pPr lvl="1"/>
            <a:r>
              <a:rPr lang="en-US" sz="2200" dirty="0">
                <a:latin typeface="+mj-lt"/>
              </a:rPr>
              <a:t>OPNAV 1040.11 (series) and how it is your governing instruction</a:t>
            </a:r>
            <a:endParaRPr lang="en-US" sz="2200" dirty="0">
              <a:ea typeface="Tahoma"/>
              <a:cs typeface="Tahoma"/>
            </a:endParaRPr>
          </a:p>
          <a:p>
            <a:pPr lvl="1"/>
            <a:r>
              <a:rPr lang="en-US" sz="2200" dirty="0">
                <a:latin typeface="+mj-lt"/>
              </a:rPr>
              <a:t>CCC Handbook and how it is a vital resource for your toolbox</a:t>
            </a:r>
            <a:endParaRPr lang="en-US" sz="2200" dirty="0">
              <a:latin typeface="+mj-lt"/>
              <a:ea typeface="Tahoma"/>
              <a:cs typeface="Tahoma"/>
            </a:endParaRPr>
          </a:p>
          <a:p>
            <a:pPr lvl="1"/>
            <a:r>
              <a:rPr lang="en-US" sz="2200" dirty="0">
                <a:latin typeface="+mj-lt"/>
              </a:rPr>
              <a:t>Utilization of the CIPR checklist to conduct a self-assessment in determining the health of the CDP</a:t>
            </a:r>
            <a:endParaRPr lang="en-US" sz="2200" dirty="0">
              <a:latin typeface="+mj-lt"/>
              <a:ea typeface="Tahoma"/>
              <a:cs typeface="Tahoma"/>
            </a:endParaRPr>
          </a:p>
          <a:p>
            <a:pPr lvl="1">
              <a:spcBef>
                <a:spcPts val="1000"/>
              </a:spcBef>
            </a:pPr>
            <a:r>
              <a:rPr lang="en-US" sz="2200" dirty="0">
                <a:latin typeface="+mj-lt"/>
              </a:rPr>
              <a:t>Preparing and executing a POA&amp;M as required</a:t>
            </a:r>
            <a:endParaRPr lang="en-US" sz="2200" dirty="0">
              <a:latin typeface="+mj-lt"/>
              <a:ea typeface="Tahoma"/>
              <a:cs typeface="Tahoma"/>
            </a:endParaRPr>
          </a:p>
          <a:p>
            <a:pPr lvl="1"/>
            <a:r>
              <a:rPr lang="en-US" sz="2200" dirty="0">
                <a:latin typeface="+mj-lt"/>
              </a:rPr>
              <a:t>Keeping your CDT informed and updated on CDP matters</a:t>
            </a:r>
            <a:endParaRPr lang="en-US" sz="2200" dirty="0">
              <a:latin typeface="+mj-lt"/>
              <a:ea typeface="Tahoma"/>
              <a:cs typeface="Tahoma"/>
            </a:endParaRPr>
          </a:p>
          <a:p>
            <a:pPr lvl="1"/>
            <a:r>
              <a:rPr lang="en-US" sz="2200" dirty="0">
                <a:latin typeface="+mj-lt"/>
              </a:rPr>
              <a:t>To never hesitate to communicate with your CCC and/or ISIC</a:t>
            </a:r>
            <a:endParaRPr lang="en-US" sz="2200" dirty="0">
              <a:latin typeface="+mj-lt"/>
              <a:ea typeface="Tahoma"/>
              <a:cs typeface="Tahoma"/>
            </a:endParaRPr>
          </a:p>
        </p:txBody>
      </p:sp>
    </p:spTree>
    <p:extLst>
      <p:ext uri="{BB962C8B-B14F-4D97-AF65-F5344CB8AC3E}">
        <p14:creationId xmlns:p14="http://schemas.microsoft.com/office/powerpoint/2010/main" val="1350466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6F580-7A04-40E3-B541-2C5FC8D5FA0E}"/>
              </a:ext>
            </a:extLst>
          </p:cNvPr>
          <p:cNvSpPr>
            <a:spLocks noGrp="1"/>
          </p:cNvSpPr>
          <p:nvPr>
            <p:ph type="title"/>
          </p:nvPr>
        </p:nvSpPr>
        <p:spPr>
          <a:xfrm>
            <a:off x="1050871" y="128398"/>
            <a:ext cx="6441268" cy="1184055"/>
          </a:xfrm>
        </p:spPr>
        <p:txBody>
          <a:bodyPr>
            <a:noAutofit/>
          </a:bodyPr>
          <a:lstStyle/>
          <a:p>
            <a:pPr algn="ctr"/>
            <a:r>
              <a:rPr lang="en-US" sz="3600" dirty="0">
                <a:latin typeface="+mj-lt"/>
              </a:rPr>
              <a:t>Career Development Program</a:t>
            </a:r>
          </a:p>
        </p:txBody>
      </p:sp>
      <p:pic>
        <p:nvPicPr>
          <p:cNvPr id="5" name="Content Placeholder 4">
            <a:extLst>
              <a:ext uri="{FF2B5EF4-FFF2-40B4-BE49-F238E27FC236}">
                <a16:creationId xmlns:a16="http://schemas.microsoft.com/office/drawing/2014/main" id="{699CBABD-3FDF-4001-BDDE-1194C5F4B2BD}"/>
              </a:ext>
            </a:extLst>
          </p:cNvPr>
          <p:cNvPicPr>
            <a:picLocks noGrp="1" noChangeAspect="1"/>
          </p:cNvPicPr>
          <p:nvPr>
            <p:ph idx="1"/>
          </p:nvPr>
        </p:nvPicPr>
        <p:blipFill>
          <a:blip r:embed="rId3"/>
          <a:stretch>
            <a:fillRect/>
          </a:stretch>
        </p:blipFill>
        <p:spPr>
          <a:xfrm>
            <a:off x="2718487" y="2782540"/>
            <a:ext cx="3535986" cy="1176630"/>
          </a:xfrm>
        </p:spPr>
      </p:pic>
    </p:spTree>
    <p:extLst>
      <p:ext uri="{BB962C8B-B14F-4D97-AF65-F5344CB8AC3E}">
        <p14:creationId xmlns:p14="http://schemas.microsoft.com/office/powerpoint/2010/main" val="24665949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4022" y="210145"/>
            <a:ext cx="6342587" cy="1500668"/>
          </a:xfrm>
        </p:spPr>
        <p:txBody>
          <a:bodyPr>
            <a:normAutofit/>
          </a:bodyPr>
          <a:lstStyle/>
          <a:p>
            <a:r>
              <a:rPr lang="en-US" sz="4400">
                <a:solidFill>
                  <a:schemeClr val="tx1"/>
                </a:solidFill>
                <a:latin typeface="+mj-lt"/>
              </a:rPr>
              <a:t>CDTC Mission Statement</a:t>
            </a:r>
          </a:p>
        </p:txBody>
      </p:sp>
      <p:sp>
        <p:nvSpPr>
          <p:cNvPr id="3" name="Content Placeholder 2"/>
          <p:cNvSpPr>
            <a:spLocks noGrp="1"/>
          </p:cNvSpPr>
          <p:nvPr>
            <p:ph idx="1"/>
          </p:nvPr>
        </p:nvSpPr>
        <p:spPr>
          <a:xfrm>
            <a:off x="581904" y="1848372"/>
            <a:ext cx="8178637" cy="4101350"/>
          </a:xfrm>
        </p:spPr>
        <p:txBody>
          <a:bodyPr vert="horz" lIns="91440" tIns="45720" rIns="91440" bIns="45720" rtlCol="0" anchor="t">
            <a:normAutofit/>
          </a:bodyPr>
          <a:lstStyle/>
          <a:p>
            <a:pPr marL="0" indent="0" algn="ctr">
              <a:buNone/>
            </a:pPr>
            <a:endParaRPr lang="en-US" sz="3200" strike="sngStrike" dirty="0">
              <a:solidFill>
                <a:srgbClr val="FF0000"/>
              </a:solidFill>
              <a:latin typeface="+mj-lt"/>
            </a:endParaRPr>
          </a:p>
          <a:p>
            <a:pPr marL="0" indent="0" algn="ctr">
              <a:buNone/>
            </a:pPr>
            <a:r>
              <a:rPr lang="en-US" sz="3200" dirty="0">
                <a:latin typeface="+mj-lt"/>
              </a:rPr>
              <a:t>To provide Career Development Team (CDT) members with the foundational knowledge and skills required to execute an effective Career Development Program (CDP).</a:t>
            </a:r>
            <a:endParaRPr lang="en-US" sz="3200" dirty="0">
              <a:latin typeface="+mj-lt"/>
              <a:ea typeface="Tahoma"/>
              <a:cs typeface="Tahoma"/>
            </a:endParaRPr>
          </a:p>
        </p:txBody>
      </p:sp>
    </p:spTree>
    <p:extLst>
      <p:ext uri="{BB962C8B-B14F-4D97-AF65-F5344CB8AC3E}">
        <p14:creationId xmlns:p14="http://schemas.microsoft.com/office/powerpoint/2010/main" val="19327595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87D516-FD30-430E-9FD2-D7D29BFDF498}"/>
              </a:ext>
            </a:extLst>
          </p:cNvPr>
          <p:cNvSpPr>
            <a:spLocks noGrp="1"/>
          </p:cNvSpPr>
          <p:nvPr>
            <p:ph type="title"/>
          </p:nvPr>
        </p:nvSpPr>
        <p:spPr>
          <a:xfrm>
            <a:off x="1541831" y="266889"/>
            <a:ext cx="5630834" cy="1325563"/>
          </a:xfrm>
        </p:spPr>
        <p:txBody>
          <a:bodyPr>
            <a:normAutofit/>
          </a:bodyPr>
          <a:lstStyle/>
          <a:p>
            <a:pPr algn="ctr"/>
            <a:r>
              <a:rPr lang="en-US" sz="4400">
                <a:solidFill>
                  <a:schemeClr val="tx1"/>
                </a:solidFill>
                <a:latin typeface="+mj-lt"/>
              </a:rPr>
              <a:t>Class Introductions</a:t>
            </a:r>
          </a:p>
        </p:txBody>
      </p:sp>
      <p:sp>
        <p:nvSpPr>
          <p:cNvPr id="3" name="Content Placeholder 2">
            <a:extLst>
              <a:ext uri="{FF2B5EF4-FFF2-40B4-BE49-F238E27FC236}">
                <a16:creationId xmlns:a16="http://schemas.microsoft.com/office/drawing/2014/main" id="{7022B41C-BA12-44AB-A254-D2096C224158}"/>
              </a:ext>
            </a:extLst>
          </p:cNvPr>
          <p:cNvSpPr>
            <a:spLocks noGrp="1"/>
          </p:cNvSpPr>
          <p:nvPr>
            <p:ph idx="1"/>
          </p:nvPr>
        </p:nvSpPr>
        <p:spPr>
          <a:xfrm>
            <a:off x="491915" y="2071848"/>
            <a:ext cx="7886700" cy="4101350"/>
          </a:xfrm>
        </p:spPr>
        <p:txBody>
          <a:bodyPr/>
          <a:lstStyle/>
          <a:p>
            <a:r>
              <a:rPr lang="en-US" sz="2400">
                <a:latin typeface="+mj-lt"/>
              </a:rPr>
              <a:t>Facilitator Introductions</a:t>
            </a:r>
          </a:p>
          <a:p>
            <a:r>
              <a:rPr lang="en-US" sz="2400">
                <a:latin typeface="+mj-lt"/>
              </a:rPr>
              <a:t>Counselors Introductions</a:t>
            </a:r>
          </a:p>
          <a:p>
            <a:r>
              <a:rPr lang="en-US" sz="2400">
                <a:latin typeface="+mj-lt"/>
              </a:rPr>
              <a:t>Create list of Classroom “norms”</a:t>
            </a:r>
          </a:p>
          <a:p>
            <a:endParaRPr lang="en-US"/>
          </a:p>
        </p:txBody>
      </p:sp>
    </p:spTree>
    <p:extLst>
      <p:ext uri="{BB962C8B-B14F-4D97-AF65-F5344CB8AC3E}">
        <p14:creationId xmlns:p14="http://schemas.microsoft.com/office/powerpoint/2010/main" val="11862752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latin typeface="+mj-lt"/>
              </a:rPr>
              <a:t>Career </a:t>
            </a:r>
            <a:r>
              <a:rPr lang="en-US" dirty="0"/>
              <a:t>Development</a:t>
            </a:r>
            <a:r>
              <a:rPr lang="en-US" dirty="0">
                <a:latin typeface="+mj-lt"/>
              </a:rPr>
              <a:t> Training Course</a:t>
            </a:r>
          </a:p>
        </p:txBody>
      </p:sp>
      <p:sp>
        <p:nvSpPr>
          <p:cNvPr id="3" name="Subtitle 2"/>
          <p:cNvSpPr>
            <a:spLocks noGrp="1"/>
          </p:cNvSpPr>
          <p:nvPr>
            <p:ph type="subTitle" idx="1"/>
          </p:nvPr>
        </p:nvSpPr>
        <p:spPr/>
        <p:txBody>
          <a:bodyPr>
            <a:normAutofit/>
          </a:bodyPr>
          <a:lstStyle/>
          <a:p>
            <a:r>
              <a:rPr lang="en-US" sz="4000">
                <a:latin typeface="+mj-lt"/>
              </a:rPr>
              <a:t>Career Development Program </a:t>
            </a:r>
          </a:p>
        </p:txBody>
      </p:sp>
    </p:spTree>
    <p:extLst>
      <p:ext uri="{BB962C8B-B14F-4D97-AF65-F5344CB8AC3E}">
        <p14:creationId xmlns:p14="http://schemas.microsoft.com/office/powerpoint/2010/main" val="8158363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3304" y="215621"/>
            <a:ext cx="5630834" cy="1325563"/>
          </a:xfrm>
        </p:spPr>
        <p:txBody>
          <a:bodyPr>
            <a:normAutofit/>
          </a:bodyPr>
          <a:lstStyle/>
          <a:p>
            <a:pPr algn="ctr"/>
            <a:r>
              <a:rPr lang="en-US" sz="3600" dirty="0">
                <a:latin typeface="+mj-lt"/>
              </a:rPr>
              <a:t>Enabling Objectives</a:t>
            </a:r>
          </a:p>
        </p:txBody>
      </p:sp>
      <p:sp>
        <p:nvSpPr>
          <p:cNvPr id="3" name="Content Placeholder 2"/>
          <p:cNvSpPr>
            <a:spLocks noGrp="1"/>
          </p:cNvSpPr>
          <p:nvPr>
            <p:ph idx="1"/>
          </p:nvPr>
        </p:nvSpPr>
        <p:spPr>
          <a:xfrm>
            <a:off x="400797" y="1682587"/>
            <a:ext cx="8341851" cy="3484543"/>
          </a:xfrm>
        </p:spPr>
        <p:txBody>
          <a:bodyPr vert="horz" lIns="91440" tIns="45720" rIns="91440" bIns="45720" rtlCol="0" anchor="t">
            <a:normAutofit/>
          </a:bodyPr>
          <a:lstStyle/>
          <a:p>
            <a:r>
              <a:rPr lang="en-US" sz="2400" dirty="0">
                <a:latin typeface="+mj-lt"/>
              </a:rPr>
              <a:t>STATE the purpose of a Career Development Program (CDP)</a:t>
            </a:r>
          </a:p>
          <a:p>
            <a:r>
              <a:rPr lang="en-US" sz="2400" dirty="0">
                <a:latin typeface="+mj-lt"/>
              </a:rPr>
              <a:t>STATE the purpose of OPNAVINST 1040.11 (series)</a:t>
            </a:r>
          </a:p>
          <a:p>
            <a:r>
              <a:rPr lang="en-US" sz="2400" dirty="0">
                <a:latin typeface="+mj-lt"/>
              </a:rPr>
              <a:t>STATE the purpose of NAVPERS 15878 (series)</a:t>
            </a:r>
          </a:p>
          <a:p>
            <a:r>
              <a:rPr lang="en-US" sz="2400" dirty="0">
                <a:latin typeface="+mj-lt"/>
              </a:rPr>
              <a:t>DISCUSS key elements of the Career Information Program Review (CIPR) checklist and Department counselor review</a:t>
            </a:r>
            <a:endParaRPr lang="en-US" sz="2400" dirty="0">
              <a:latin typeface="+mj-lt"/>
              <a:ea typeface="Tahoma"/>
              <a:cs typeface="Tahoma"/>
            </a:endParaRPr>
          </a:p>
        </p:txBody>
      </p:sp>
    </p:spTree>
    <p:extLst>
      <p:ext uri="{BB962C8B-B14F-4D97-AF65-F5344CB8AC3E}">
        <p14:creationId xmlns:p14="http://schemas.microsoft.com/office/powerpoint/2010/main" val="12489043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9064" y="6596"/>
            <a:ext cx="5630834" cy="1325563"/>
          </a:xfrm>
        </p:spPr>
        <p:txBody>
          <a:bodyPr>
            <a:normAutofit/>
          </a:bodyPr>
          <a:lstStyle/>
          <a:p>
            <a:pPr algn="ctr"/>
            <a:r>
              <a:rPr lang="en-US" sz="3600" dirty="0">
                <a:latin typeface="+mj-lt"/>
              </a:rPr>
              <a:t>References</a:t>
            </a:r>
          </a:p>
        </p:txBody>
      </p:sp>
      <p:sp>
        <p:nvSpPr>
          <p:cNvPr id="3" name="Content Placeholder 2"/>
          <p:cNvSpPr>
            <a:spLocks noGrp="1"/>
          </p:cNvSpPr>
          <p:nvPr>
            <p:ph idx="1"/>
          </p:nvPr>
        </p:nvSpPr>
        <p:spPr>
          <a:xfrm>
            <a:off x="628733" y="1586958"/>
            <a:ext cx="7886700" cy="3669774"/>
          </a:xfrm>
        </p:spPr>
        <p:txBody>
          <a:bodyPr vert="horz" lIns="91440" tIns="45720" rIns="91440" bIns="45720" rtlCol="0" anchor="t">
            <a:normAutofit/>
          </a:bodyPr>
          <a:lstStyle/>
          <a:p>
            <a:pPr algn="l"/>
            <a:r>
              <a:rPr lang="en-US" sz="2400" b="0" i="0" u="none" strike="noStrike" baseline="0" dirty="0">
                <a:latin typeface="+mj-lt"/>
                <a:ea typeface="Segoe UI Symbol"/>
              </a:rPr>
              <a:t>Navy Enlisted Retention and Career Development Program, OPNAVINST 1040.11 </a:t>
            </a:r>
            <a:r>
              <a:rPr lang="en-US" sz="2400" dirty="0">
                <a:latin typeface="+mj-lt"/>
                <a:ea typeface="Segoe UI Symbol"/>
              </a:rPr>
              <a:t>(series</a:t>
            </a:r>
            <a:r>
              <a:rPr lang="en-US" sz="2400" b="0" i="0" u="none" strike="noStrike" baseline="0" dirty="0">
                <a:latin typeface="+mj-lt"/>
                <a:ea typeface="Segoe UI Symbol"/>
              </a:rPr>
              <a:t>)</a:t>
            </a:r>
          </a:p>
          <a:p>
            <a:r>
              <a:rPr lang="en-US" sz="2400" dirty="0">
                <a:solidFill>
                  <a:srgbClr val="FFFEF9"/>
                </a:solidFill>
                <a:latin typeface="+mj-lt"/>
              </a:rPr>
              <a:t>Bureau of Naval Personnel </a:t>
            </a:r>
            <a:r>
              <a:rPr lang="en-US" sz="2400" b="0" i="0" u="none" strike="noStrike" baseline="0" dirty="0">
                <a:latin typeface="+mj-lt"/>
                <a:ea typeface="Segoe UI Symbol"/>
              </a:rPr>
              <a:t>Career Counselor Handbook, NAVPERS 15878 (</a:t>
            </a:r>
            <a:r>
              <a:rPr lang="en-US" sz="2400" dirty="0">
                <a:latin typeface="+mj-lt"/>
                <a:ea typeface="Segoe UI Symbol"/>
              </a:rPr>
              <a:t>series</a:t>
            </a:r>
            <a:r>
              <a:rPr lang="en-US" sz="2400" b="0" i="0" u="none" strike="noStrike" baseline="0" dirty="0">
                <a:latin typeface="+mj-lt"/>
                <a:ea typeface="Segoe UI Symbol"/>
              </a:rPr>
              <a:t>)</a:t>
            </a:r>
            <a:endParaRPr lang="en-US" sz="2400" b="0" i="0" u="none" strike="noStrike" baseline="0" dirty="0">
              <a:latin typeface="+mj-lt"/>
              <a:ea typeface="Segoe UI Symbol"/>
              <a:cs typeface="Tahoma"/>
            </a:endParaRPr>
          </a:p>
          <a:p>
            <a:r>
              <a:rPr lang="en-US" sz="2400" dirty="0">
                <a:latin typeface="+mj-lt"/>
                <a:ea typeface="Segoe UI Symbol"/>
              </a:rPr>
              <a:t>Career Information Program Review, NAVPERS 1040/2</a:t>
            </a:r>
            <a:endParaRPr lang="en-US" sz="2400" dirty="0">
              <a:latin typeface="+mj-lt"/>
              <a:ea typeface="Segoe UI Symbol"/>
              <a:cs typeface="Tahoma"/>
            </a:endParaRPr>
          </a:p>
          <a:p>
            <a:r>
              <a:rPr lang="en-US" sz="2400" b="0" i="0" u="none" strike="noStrike" baseline="0" dirty="0">
                <a:latin typeface="+mj-lt"/>
                <a:ea typeface="Segoe UI Symbol"/>
              </a:rPr>
              <a:t>Command Career Counselor Personnel Qualification Standard</a:t>
            </a:r>
            <a:r>
              <a:rPr lang="en-US" sz="2400" b="0" i="0" u="none" strike="noStrike" dirty="0">
                <a:latin typeface="+mj-lt"/>
                <a:ea typeface="Segoe UI Symbol"/>
              </a:rPr>
              <a:t> (PQS) NAVEDTRA 43699 (</a:t>
            </a:r>
            <a:r>
              <a:rPr lang="en-US" sz="2400" dirty="0">
                <a:latin typeface="+mj-lt"/>
                <a:ea typeface="Segoe UI Symbol"/>
              </a:rPr>
              <a:t>series</a:t>
            </a:r>
            <a:r>
              <a:rPr lang="en-US" sz="2400" b="0" i="0" u="none" strike="noStrike" dirty="0">
                <a:latin typeface="+mj-lt"/>
                <a:ea typeface="Segoe UI Symbol"/>
              </a:rPr>
              <a:t>)</a:t>
            </a:r>
            <a:endParaRPr lang="en-US" sz="2400" b="0" i="0" u="none" strike="noStrike" baseline="0" dirty="0">
              <a:latin typeface="+mj-lt"/>
              <a:ea typeface="Segoe UI Symbol"/>
              <a:cs typeface="Tahoma"/>
            </a:endParaRPr>
          </a:p>
          <a:p>
            <a:pPr algn="l"/>
            <a:endParaRPr lang="en-US" sz="2400" dirty="0">
              <a:solidFill>
                <a:srgbClr val="00B050"/>
              </a:solidFill>
              <a:latin typeface="+mj-lt"/>
              <a:ea typeface="Segoe UI Symbol" panose="020B0502040204020203" pitchFamily="34" charset="0"/>
            </a:endParaRPr>
          </a:p>
          <a:p>
            <a:pPr marL="0" indent="0" algn="l">
              <a:buNone/>
            </a:pPr>
            <a:endParaRPr lang="en-US" dirty="0">
              <a:ea typeface="Segoe UI Symbol" panose="020B0502040204020203" pitchFamily="34" charset="0"/>
            </a:endParaRPr>
          </a:p>
        </p:txBody>
      </p:sp>
    </p:spTree>
    <p:extLst>
      <p:ext uri="{BB962C8B-B14F-4D97-AF65-F5344CB8AC3E}">
        <p14:creationId xmlns:p14="http://schemas.microsoft.com/office/powerpoint/2010/main" val="8716506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786198-4654-49BF-B385-AC3180F14815}"/>
              </a:ext>
            </a:extLst>
          </p:cNvPr>
          <p:cNvSpPr>
            <a:spLocks noGrp="1"/>
          </p:cNvSpPr>
          <p:nvPr>
            <p:ph type="title"/>
          </p:nvPr>
        </p:nvSpPr>
        <p:spPr>
          <a:xfrm>
            <a:off x="654197" y="195187"/>
            <a:ext cx="7211962" cy="1325563"/>
          </a:xfrm>
        </p:spPr>
        <p:txBody>
          <a:bodyPr>
            <a:noAutofit/>
          </a:bodyPr>
          <a:lstStyle/>
          <a:p>
            <a:r>
              <a:rPr lang="en-US" sz="3600" dirty="0">
                <a:latin typeface="+mj-lt"/>
              </a:rPr>
              <a:t>Purpose of</a:t>
            </a:r>
            <a:r>
              <a:rPr lang="en-US" sz="3600" dirty="0">
                <a:solidFill>
                  <a:srgbClr val="00B050"/>
                </a:solidFill>
                <a:latin typeface="+mj-lt"/>
              </a:rPr>
              <a:t> </a:t>
            </a:r>
            <a:r>
              <a:rPr lang="en-US" sz="3600" dirty="0">
                <a:latin typeface="+mj-lt"/>
              </a:rPr>
              <a:t>Career Development Program (CDP)</a:t>
            </a:r>
            <a:r>
              <a:rPr lang="en-US" dirty="0"/>
              <a:t> </a:t>
            </a:r>
            <a:endParaRPr lang="en-US" dirty="0">
              <a:solidFill>
                <a:schemeClr val="tx1"/>
              </a:solidFill>
              <a:latin typeface="+mj-lt"/>
            </a:endParaRPr>
          </a:p>
        </p:txBody>
      </p:sp>
      <p:sp>
        <p:nvSpPr>
          <p:cNvPr id="3" name="Content Placeholder 2">
            <a:extLst>
              <a:ext uri="{FF2B5EF4-FFF2-40B4-BE49-F238E27FC236}">
                <a16:creationId xmlns:a16="http://schemas.microsoft.com/office/drawing/2014/main" id="{7EC6E78F-8717-4978-B018-111AE9D9DC83}"/>
              </a:ext>
            </a:extLst>
          </p:cNvPr>
          <p:cNvSpPr>
            <a:spLocks noGrp="1"/>
          </p:cNvSpPr>
          <p:nvPr>
            <p:ph idx="1"/>
          </p:nvPr>
        </p:nvSpPr>
        <p:spPr>
          <a:xfrm>
            <a:off x="396112" y="1711673"/>
            <a:ext cx="8050402" cy="4047982"/>
          </a:xfrm>
        </p:spPr>
        <p:txBody>
          <a:bodyPr vert="horz" lIns="91440" tIns="45720" rIns="91440" bIns="45720" rtlCol="0" anchor="t">
            <a:normAutofit/>
          </a:bodyPr>
          <a:lstStyle/>
          <a:p>
            <a:pPr>
              <a:defRPr/>
            </a:pPr>
            <a:r>
              <a:rPr lang="en-US" sz="2400" dirty="0">
                <a:latin typeface="+mj-lt"/>
              </a:rPr>
              <a:t>The CDP is designed to enhance the ability of Sailors to achieve their professional goals and to positively impact their desire to remain on active duty or transition to the Navy Reserves</a:t>
            </a:r>
          </a:p>
          <a:p>
            <a:pPr>
              <a:defRPr/>
            </a:pPr>
            <a:endParaRPr lang="en-US" sz="2400" dirty="0">
              <a:latin typeface="+mj-lt"/>
              <a:ea typeface="Tahoma"/>
              <a:cs typeface="Tahoma"/>
            </a:endParaRPr>
          </a:p>
          <a:p>
            <a:pPr>
              <a:defRPr/>
            </a:pPr>
            <a:r>
              <a:rPr lang="en-US" sz="2400" dirty="0">
                <a:latin typeface="+mj-lt"/>
              </a:rPr>
              <a:t>Active LEADERSHIP involvement, from across all spectrums is required for a successful CDP</a:t>
            </a:r>
          </a:p>
          <a:p>
            <a:pPr>
              <a:defRPr/>
            </a:pPr>
            <a:endParaRPr lang="en-US" sz="2400" dirty="0">
              <a:latin typeface="+mj-lt"/>
            </a:endParaRPr>
          </a:p>
          <a:p>
            <a:pPr>
              <a:defRPr/>
            </a:pPr>
            <a:r>
              <a:rPr lang="en-US" sz="2400" dirty="0">
                <a:latin typeface="+mj-lt"/>
              </a:rPr>
              <a:t>The PILLAR of a successful CDP is a knowledgeable and effective Career Development Team (CDT)</a:t>
            </a:r>
            <a:endParaRPr lang="en-US" sz="2300" dirty="0"/>
          </a:p>
          <a:p>
            <a:pPr marL="0" marR="0" lvl="0" indent="0" algn="l" defTabSz="914400" rtl="0" eaLnBrk="1" fontAlgn="auto" latinLnBrk="0" hangingPunct="1">
              <a:lnSpc>
                <a:spcPct val="90000"/>
              </a:lnSpc>
              <a:spcBef>
                <a:spcPts val="1000"/>
              </a:spcBef>
              <a:spcAft>
                <a:spcPts val="0"/>
              </a:spcAft>
              <a:buClrTx/>
              <a:buSzTx/>
              <a:buNone/>
              <a:tabLst/>
              <a:defRPr/>
            </a:pPr>
            <a:endParaRPr lang="en-US" sz="2300" dirty="0"/>
          </a:p>
        </p:txBody>
      </p:sp>
    </p:spTree>
    <p:extLst>
      <p:ext uri="{BB962C8B-B14F-4D97-AF65-F5344CB8AC3E}">
        <p14:creationId xmlns:p14="http://schemas.microsoft.com/office/powerpoint/2010/main" val="23860963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E410A8-35C6-499C-A662-B558983E4728}"/>
              </a:ext>
            </a:extLst>
          </p:cNvPr>
          <p:cNvSpPr>
            <a:spLocks noGrp="1"/>
          </p:cNvSpPr>
          <p:nvPr>
            <p:ph type="title"/>
          </p:nvPr>
        </p:nvSpPr>
        <p:spPr>
          <a:xfrm>
            <a:off x="973979" y="245312"/>
            <a:ext cx="7303524" cy="1184055"/>
          </a:xfrm>
        </p:spPr>
        <p:txBody>
          <a:bodyPr>
            <a:normAutofit/>
          </a:bodyPr>
          <a:lstStyle/>
          <a:p>
            <a:r>
              <a:rPr lang="en-US" sz="3600" dirty="0">
                <a:solidFill>
                  <a:srgbClr val="E8B010"/>
                </a:solidFill>
                <a:ea typeface="+mn-ea"/>
                <a:cs typeface="Segoe UI"/>
              </a:rPr>
              <a:t>OPNAVINST</a:t>
            </a:r>
            <a:r>
              <a:rPr kumimoji="0" lang="en-US" sz="3600" b="0" i="0" u="none" strike="noStrike" kern="1200" cap="none" spc="0" normalizeH="0" baseline="0" noProof="0" dirty="0">
                <a:ln>
                  <a:noFill/>
                </a:ln>
                <a:solidFill>
                  <a:srgbClr val="E8B010"/>
                </a:solidFill>
                <a:effectLst/>
                <a:uLnTx/>
                <a:uFillTx/>
                <a:latin typeface="+mj-lt"/>
                <a:ea typeface="+mn-ea"/>
                <a:cs typeface="Segoe UI"/>
              </a:rPr>
              <a:t> 1040.11 (</a:t>
            </a:r>
            <a:r>
              <a:rPr lang="en-US" sz="3600" dirty="0">
                <a:solidFill>
                  <a:srgbClr val="E8B010"/>
                </a:solidFill>
                <a:ea typeface="+mn-ea"/>
                <a:cs typeface="Segoe UI"/>
              </a:rPr>
              <a:t>series</a:t>
            </a:r>
            <a:r>
              <a:rPr kumimoji="0" lang="en-US" sz="3600" b="0" i="0" u="none" strike="noStrike" kern="1200" cap="none" spc="0" normalizeH="0" baseline="0" noProof="0" dirty="0">
                <a:ln>
                  <a:noFill/>
                </a:ln>
                <a:solidFill>
                  <a:srgbClr val="E8B010"/>
                </a:solidFill>
                <a:effectLst/>
                <a:uLnTx/>
                <a:uFillTx/>
                <a:latin typeface="+mj-lt"/>
                <a:ea typeface="+mn-ea"/>
                <a:cs typeface="Segoe UI"/>
              </a:rPr>
              <a:t>) </a:t>
            </a:r>
            <a:r>
              <a:rPr kumimoji="0" lang="en-US" sz="3600" b="0" i="0" u="none" strike="noStrike" kern="1200" cap="none" spc="0" normalizeH="0" baseline="0" noProof="0" dirty="0">
                <a:ln>
                  <a:noFill/>
                </a:ln>
                <a:effectLst/>
                <a:uLnTx/>
                <a:uFillTx/>
                <a:latin typeface="+mj-lt"/>
                <a:ea typeface="+mn-ea"/>
                <a:cs typeface="Segoe UI"/>
              </a:rPr>
              <a:t>PURPOSE</a:t>
            </a:r>
            <a:r>
              <a:rPr kumimoji="0" lang="en-US" sz="3600" b="0" i="0" u="none" strike="noStrike" kern="1200" cap="none" spc="0" normalizeH="0" baseline="0" noProof="0" dirty="0">
                <a:ln>
                  <a:noFill/>
                </a:ln>
                <a:solidFill>
                  <a:srgbClr val="FFFEF9"/>
                </a:solidFill>
                <a:effectLst/>
                <a:uLnTx/>
                <a:uFillTx/>
                <a:ea typeface="+mn-ea"/>
                <a:cs typeface="Segoe UI"/>
              </a:rPr>
              <a:t>	</a:t>
            </a:r>
            <a:endParaRPr lang="en-US" sz="3600" dirty="0">
              <a:cs typeface="Segoe UI"/>
            </a:endParaRPr>
          </a:p>
        </p:txBody>
      </p:sp>
      <p:sp>
        <p:nvSpPr>
          <p:cNvPr id="3" name="Content Placeholder 2">
            <a:extLst>
              <a:ext uri="{FF2B5EF4-FFF2-40B4-BE49-F238E27FC236}">
                <a16:creationId xmlns:a16="http://schemas.microsoft.com/office/drawing/2014/main" id="{4D972D87-1CF5-4000-9A66-03F280081107}"/>
              </a:ext>
            </a:extLst>
          </p:cNvPr>
          <p:cNvSpPr>
            <a:spLocks noGrp="1"/>
          </p:cNvSpPr>
          <p:nvPr>
            <p:ph idx="1"/>
          </p:nvPr>
        </p:nvSpPr>
        <p:spPr>
          <a:xfrm>
            <a:off x="301113" y="1634203"/>
            <a:ext cx="8287124" cy="4041059"/>
          </a:xfrm>
        </p:spPr>
        <p:txBody>
          <a:bodyPr vert="horz" lIns="91440" tIns="45720" rIns="91440" bIns="45720" rtlCol="0" anchor="t">
            <a:normAutofit/>
          </a:bodyPr>
          <a:lstStyle/>
          <a:p>
            <a:r>
              <a:rPr lang="en-US" sz="2400" dirty="0">
                <a:latin typeface="+mj-lt"/>
              </a:rPr>
              <a:t>N</a:t>
            </a:r>
            <a:r>
              <a:rPr lang="en-US" sz="2400" b="0" i="0" u="none" strike="noStrike" baseline="0" dirty="0">
                <a:latin typeface="+mj-lt"/>
              </a:rPr>
              <a:t>avy Enlisted Retention and Career Development Program governing instructions</a:t>
            </a:r>
            <a:endParaRPr lang="en-US" sz="2400" b="0" i="0" u="none" strike="noStrike" baseline="0" dirty="0">
              <a:latin typeface="+mj-lt"/>
              <a:ea typeface="Tahoma"/>
              <a:cs typeface="Tahoma"/>
            </a:endParaRPr>
          </a:p>
          <a:p>
            <a:endParaRPr lang="en-US" sz="2400" dirty="0">
              <a:latin typeface="+mj-lt"/>
            </a:endParaRPr>
          </a:p>
          <a:p>
            <a:r>
              <a:rPr lang="en-US" sz="2400" dirty="0">
                <a:latin typeface="+mj-lt"/>
              </a:rPr>
              <a:t>Discuss management and operation of the Navy Enlisted Retention and Career Development Program</a:t>
            </a:r>
          </a:p>
          <a:p>
            <a:endParaRPr lang="en-US" sz="2400" dirty="0">
              <a:latin typeface="+mj-lt"/>
            </a:endParaRPr>
          </a:p>
          <a:p>
            <a:pPr algn="l"/>
            <a:r>
              <a:rPr lang="en-US" sz="2400" dirty="0">
                <a:latin typeface="+mj-lt"/>
              </a:rPr>
              <a:t>Lists the level of hierarchy and responsibilities associated to each role</a:t>
            </a:r>
            <a:endParaRPr lang="en-US" sz="2400" strike="sngStrike" dirty="0">
              <a:latin typeface="+mj-lt"/>
            </a:endParaRPr>
          </a:p>
          <a:p>
            <a:pPr marL="0" indent="0" algn="l">
              <a:buNone/>
            </a:pPr>
            <a:endParaRPr lang="en-US" sz="2400" dirty="0">
              <a:latin typeface="+mj-lt"/>
            </a:endParaRPr>
          </a:p>
          <a:p>
            <a:pPr algn="l"/>
            <a:endParaRPr lang="en-US" sz="2400" dirty="0">
              <a:latin typeface="+mj-lt"/>
            </a:endParaRPr>
          </a:p>
        </p:txBody>
      </p:sp>
    </p:spTree>
    <p:extLst>
      <p:ext uri="{BB962C8B-B14F-4D97-AF65-F5344CB8AC3E}">
        <p14:creationId xmlns:p14="http://schemas.microsoft.com/office/powerpoint/2010/main" val="11276675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786198-4654-49BF-B385-AC3180F14815}"/>
              </a:ext>
            </a:extLst>
          </p:cNvPr>
          <p:cNvSpPr>
            <a:spLocks noGrp="1"/>
          </p:cNvSpPr>
          <p:nvPr>
            <p:ph type="title"/>
          </p:nvPr>
        </p:nvSpPr>
        <p:spPr>
          <a:xfrm>
            <a:off x="1136678" y="187737"/>
            <a:ext cx="6345586" cy="1325563"/>
          </a:xfrm>
        </p:spPr>
        <p:txBody>
          <a:bodyPr>
            <a:normAutofit/>
          </a:bodyPr>
          <a:lstStyle/>
          <a:p>
            <a:r>
              <a:rPr kumimoji="0" lang="en-US" sz="3600" b="0" i="0" u="none" strike="noStrike" kern="1200" cap="none" spc="0" normalizeH="0" baseline="0" noProof="0" dirty="0">
                <a:ln>
                  <a:noFill/>
                </a:ln>
                <a:solidFill>
                  <a:srgbClr val="E8B010"/>
                </a:solidFill>
                <a:effectLst/>
                <a:uLnTx/>
                <a:uFillTx/>
                <a:latin typeface="+mj-lt"/>
                <a:ea typeface="+mn-ea"/>
                <a:cs typeface="Segoe UI"/>
              </a:rPr>
              <a:t>NAVPERS 15878 (series)</a:t>
            </a:r>
            <a:br>
              <a:rPr lang="en-US" sz="3600" b="0" i="0" u="none" strike="noStrike" kern="1200" cap="none" spc="0" normalizeH="0" baseline="0" noProof="0" dirty="0">
                <a:ln>
                  <a:noFill/>
                </a:ln>
                <a:effectLst/>
                <a:uLnTx/>
                <a:uFillTx/>
                <a:ea typeface="+mn-ea"/>
                <a:cs typeface="Segoe UI" panose="020B0502040204020203" pitchFamily="34" charset="0"/>
              </a:rPr>
            </a:br>
            <a:r>
              <a:rPr lang="en-US" sz="3600" noProof="0" dirty="0">
                <a:ea typeface="+mn-ea"/>
                <a:cs typeface="Segoe UI"/>
              </a:rPr>
              <a:t>PURPOSE</a:t>
            </a:r>
            <a:endParaRPr lang="en-US" sz="3600" dirty="0">
              <a:cs typeface="Segoe UI"/>
            </a:endParaRPr>
          </a:p>
        </p:txBody>
      </p:sp>
      <p:sp>
        <p:nvSpPr>
          <p:cNvPr id="3" name="Content Placeholder 2">
            <a:extLst>
              <a:ext uri="{FF2B5EF4-FFF2-40B4-BE49-F238E27FC236}">
                <a16:creationId xmlns:a16="http://schemas.microsoft.com/office/drawing/2014/main" id="{7EC6E78F-8717-4978-B018-111AE9D9DC83}"/>
              </a:ext>
            </a:extLst>
          </p:cNvPr>
          <p:cNvSpPr>
            <a:spLocks noGrp="1"/>
          </p:cNvSpPr>
          <p:nvPr>
            <p:ph idx="1"/>
          </p:nvPr>
        </p:nvSpPr>
        <p:spPr>
          <a:xfrm>
            <a:off x="383458" y="1726258"/>
            <a:ext cx="8508351" cy="4748330"/>
          </a:xfrm>
        </p:spPr>
        <p:txBody>
          <a:bodyPr vert="horz" lIns="91440" tIns="45720" rIns="91440" bIns="45720" rtlCol="0" anchor="t">
            <a:normAutofit lnSpcReduction="10000"/>
          </a:bodyPr>
          <a:lstStyle/>
          <a:p>
            <a:pPr marL="228600" marR="0" lvl="0" indent="-228600" algn="l" defTabSz="914400" rtl="0" eaLnBrk="1" fontAlgn="auto" latinLnBrk="0" hangingPunct="1">
              <a:lnSpc>
                <a:spcPct val="90000"/>
              </a:lnSpc>
              <a:spcBef>
                <a:spcPts val="1000"/>
              </a:spcBef>
              <a:spcAft>
                <a:spcPts val="0"/>
              </a:spcAft>
              <a:buClrTx/>
              <a:buSzTx/>
              <a:buFont typeface="Wingdings" panose="05000000000000000000" pitchFamily="2" charset="2"/>
              <a:buChar char="§"/>
              <a:tabLst/>
              <a:defRPr/>
            </a:pPr>
            <a:r>
              <a:rPr kumimoji="0" lang="en-US" sz="2400" b="0" i="0" u="none" strike="noStrike" kern="1200" cap="none" spc="0" normalizeH="0" baseline="0" noProof="0" dirty="0">
                <a:ln>
                  <a:noFill/>
                </a:ln>
                <a:solidFill>
                  <a:srgbClr val="FFFEF9"/>
                </a:solidFill>
                <a:effectLst/>
                <a:uLnTx/>
                <a:uFillTx/>
                <a:latin typeface="+mj-lt"/>
              </a:rPr>
              <a:t>Bureau of Naval Personnel Career Counselor Handbook.</a:t>
            </a:r>
            <a:endParaRPr lang="en-US" sz="2400" b="0" i="0" u="none" strike="noStrike" kern="1200" cap="none" spc="0" normalizeH="0" baseline="0" noProof="0" dirty="0">
              <a:ln>
                <a:noFill/>
              </a:ln>
              <a:solidFill>
                <a:srgbClr val="FFFEF9"/>
              </a:solidFill>
              <a:effectLst/>
              <a:uLnTx/>
              <a:uFillTx/>
              <a:latin typeface="+mj-lt"/>
              <a:ea typeface="Tahoma"/>
              <a:cs typeface="Tahoma"/>
            </a:endParaRPr>
          </a:p>
          <a:p>
            <a:endParaRPr lang="en-US" sz="2400" dirty="0">
              <a:latin typeface="+mj-lt"/>
            </a:endParaRPr>
          </a:p>
          <a:p>
            <a:pPr algn="l"/>
            <a:r>
              <a:rPr lang="en-US" sz="2400" b="0" i="0" u="none" strike="noStrike" baseline="0" dirty="0">
                <a:latin typeface="+mj-lt"/>
              </a:rPr>
              <a:t>Serves as the "how-to" guide in the implementation and management of the Career Development Program.</a:t>
            </a:r>
            <a:endParaRPr lang="en-US" sz="2400" b="0" i="0" u="none" strike="noStrike" baseline="0" dirty="0">
              <a:latin typeface="+mj-lt"/>
              <a:ea typeface="Tahoma"/>
              <a:cs typeface="Tahoma"/>
            </a:endParaRPr>
          </a:p>
          <a:p>
            <a:endParaRPr lang="en-US" sz="2400" dirty="0">
              <a:solidFill>
                <a:srgbClr val="FFFEF9"/>
              </a:solidFill>
              <a:latin typeface="+mj-lt"/>
            </a:endParaRPr>
          </a:p>
          <a:p>
            <a:pPr algn="l"/>
            <a:r>
              <a:rPr lang="en-US" sz="2400" dirty="0">
                <a:solidFill>
                  <a:srgbClr val="FFFEF9"/>
                </a:solidFill>
                <a:latin typeface="+mj-lt"/>
              </a:rPr>
              <a:t>A vital resource for your toolbox.</a:t>
            </a:r>
            <a:endParaRPr lang="en-US" sz="2400" dirty="0">
              <a:solidFill>
                <a:srgbClr val="FFFEF9"/>
              </a:solidFill>
              <a:latin typeface="+mj-lt"/>
              <a:ea typeface="Tahoma"/>
              <a:cs typeface="Tahoma"/>
            </a:endParaRPr>
          </a:p>
          <a:p>
            <a:endParaRPr lang="en-US" sz="2400" dirty="0">
              <a:latin typeface="+mj-lt"/>
            </a:endParaRPr>
          </a:p>
          <a:p>
            <a:r>
              <a:rPr lang="en-US" sz="2400" dirty="0">
                <a:latin typeface="+mj-lt"/>
              </a:rPr>
              <a:t>Lists web-based applications required in execution of the CDP and how to gain access.</a:t>
            </a:r>
            <a:endParaRPr lang="en-US" sz="2400" dirty="0">
              <a:latin typeface="+mj-lt"/>
              <a:ea typeface="Tahoma"/>
              <a:cs typeface="Tahoma"/>
            </a:endParaRPr>
          </a:p>
          <a:p>
            <a:endParaRPr lang="en-US" sz="2400" dirty="0">
              <a:latin typeface="+mj-lt"/>
            </a:endParaRPr>
          </a:p>
          <a:p>
            <a:r>
              <a:rPr lang="en-US" sz="2400" dirty="0">
                <a:latin typeface="+mj-lt"/>
              </a:rPr>
              <a:t>Contains screen shot tutorials on each web-based application for functionality and familiarization.</a:t>
            </a:r>
            <a:endParaRPr lang="en-US" sz="2400" dirty="0">
              <a:latin typeface="+mj-lt"/>
              <a:ea typeface="Tahoma"/>
              <a:cs typeface="Tahoma"/>
            </a:endParaRPr>
          </a:p>
          <a:p>
            <a:pPr algn="l"/>
            <a:endParaRPr lang="en-US" sz="2400" dirty="0">
              <a:latin typeface="+mj-lt"/>
            </a:endParaRPr>
          </a:p>
        </p:txBody>
      </p:sp>
    </p:spTree>
    <p:extLst>
      <p:ext uri="{BB962C8B-B14F-4D97-AF65-F5344CB8AC3E}">
        <p14:creationId xmlns:p14="http://schemas.microsoft.com/office/powerpoint/2010/main" val="4159912604"/>
      </p:ext>
    </p:extLst>
  </p:cSld>
  <p:clrMapOvr>
    <a:masterClrMapping/>
  </p:clrMapOvr>
</p:sld>
</file>

<file path=ppt/theme/theme1.xml><?xml version="1.0" encoding="utf-8"?>
<a:theme xmlns:a="http://schemas.openxmlformats.org/drawingml/2006/main" name="fbts2">
  <a:themeElements>
    <a:clrScheme name="Custom 2">
      <a:dk1>
        <a:srgbClr val="E8B010"/>
      </a:dk1>
      <a:lt1>
        <a:srgbClr val="022A3A"/>
      </a:lt1>
      <a:dk2>
        <a:srgbClr val="E8B010"/>
      </a:dk2>
      <a:lt2>
        <a:srgbClr val="FFFEF9"/>
      </a:lt2>
      <a:accent1>
        <a:srgbClr val="000000"/>
      </a:accent1>
      <a:accent2>
        <a:srgbClr val="C6CCD0"/>
      </a:accent2>
      <a:accent3>
        <a:srgbClr val="FFFEF9"/>
      </a:accent3>
      <a:accent4>
        <a:srgbClr val="E8B010"/>
      </a:accent4>
      <a:accent5>
        <a:srgbClr val="0076A9"/>
      </a:accent5>
      <a:accent6>
        <a:srgbClr val="022A3A"/>
      </a:accent6>
      <a:hlink>
        <a:srgbClr val="0076A9"/>
      </a:hlink>
      <a:folHlink>
        <a:srgbClr val="0076A9"/>
      </a:folHlink>
    </a:clrScheme>
    <a:fontScheme name="Custom 1">
      <a:majorFont>
        <a:latin typeface="Tahoma"/>
        <a:ea typeface=""/>
        <a:cs typeface=""/>
      </a:majorFont>
      <a:minorFont>
        <a:latin typeface="Tahoma"/>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bts2" id="{61249A60-6EF2-405B-9A8F-25E36BAE43AD}" vid="{0779729B-0038-4331-8F4E-695AD654B06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8255B2E60AA534F8A31657A2F83B2E5" ma:contentTypeVersion="5" ma:contentTypeDescription="Create a new document." ma:contentTypeScope="" ma:versionID="9f1d7f3fcfa8ed0f840286d8c5654046">
  <xsd:schema xmlns:xsd="http://www.w3.org/2001/XMLSchema" xmlns:xs="http://www.w3.org/2001/XMLSchema" xmlns:p="http://schemas.microsoft.com/office/2006/metadata/properties" xmlns:ns2="988957f4-c619-44e7-9ffa-1e7677450ad0" targetNamespace="http://schemas.microsoft.com/office/2006/metadata/properties" ma:root="true" ma:fieldsID="943c4ece67a961319a9909cdbd46ca8e" ns2:_="">
    <xsd:import namespace="988957f4-c619-44e7-9ffa-1e7677450ad0"/>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Reviewedb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88957f4-c619-44e7-9ffa-1e7677450ad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Reviewedby" ma:index="12" nillable="true" ma:displayName="Reviewed by" ma:format="Dropdown" ma:internalName="Reviewedby">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Reviewedby xmlns="988957f4-c619-44e7-9ffa-1e7677450ad0" xsi:nil="true"/>
  </documentManagement>
</p:properties>
</file>

<file path=customXml/itemProps1.xml><?xml version="1.0" encoding="utf-8"?>
<ds:datastoreItem xmlns:ds="http://schemas.openxmlformats.org/officeDocument/2006/customXml" ds:itemID="{33BD3BF3-0D51-46E4-A474-AA41CE07E1B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88957f4-c619-44e7-9ffa-1e7677450a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5FC12B6-2BC8-43A6-BB94-7923ECEB2996}">
  <ds:schemaRefs>
    <ds:schemaRef ds:uri="http://schemas.microsoft.com/sharepoint/v3/contenttype/forms"/>
  </ds:schemaRefs>
</ds:datastoreItem>
</file>

<file path=customXml/itemProps3.xml><?xml version="1.0" encoding="utf-8"?>
<ds:datastoreItem xmlns:ds="http://schemas.openxmlformats.org/officeDocument/2006/customXml" ds:itemID="{9AFFD097-4F77-4F5C-9167-1BADCED4A9AD}">
  <ds:schemaRefs>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http://www.w3.org/XML/1998/namespace"/>
    <ds:schemaRef ds:uri="988957f4-c619-44e7-9ffa-1e7677450ad0"/>
  </ds:schemaRefs>
</ds:datastoreItem>
</file>

<file path=docProps/app.xml><?xml version="1.0" encoding="utf-8"?>
<Properties xmlns="http://schemas.openxmlformats.org/officeDocument/2006/extended-properties" xmlns:vt="http://schemas.openxmlformats.org/officeDocument/2006/docPropsVTypes">
  <Template/>
  <TotalTime>186</TotalTime>
  <Words>1699</Words>
  <Application>Microsoft Office PowerPoint</Application>
  <PresentationFormat>On-screen Show (4:3)</PresentationFormat>
  <Paragraphs>388</Paragraphs>
  <Slides>17</Slides>
  <Notes>17</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17</vt:i4>
      </vt:variant>
    </vt:vector>
  </HeadingPairs>
  <TitlesOfParts>
    <vt:vector size="28" baseType="lpstr">
      <vt:lpstr>Arial</vt:lpstr>
      <vt:lpstr>Calibri</vt:lpstr>
      <vt:lpstr>Calibri Light</vt:lpstr>
      <vt:lpstr>Courier New</vt:lpstr>
      <vt:lpstr>Lato Light</vt:lpstr>
      <vt:lpstr>Segoe UI</vt:lpstr>
      <vt:lpstr>Segoe UI Symbol</vt:lpstr>
      <vt:lpstr>Tahoma</vt:lpstr>
      <vt:lpstr>Times New Roman</vt:lpstr>
      <vt:lpstr>Wingdings</vt:lpstr>
      <vt:lpstr>fbts2</vt:lpstr>
      <vt:lpstr>Career Development Training Course</vt:lpstr>
      <vt:lpstr>CDTC Mission Statement</vt:lpstr>
      <vt:lpstr>Class Introductions</vt:lpstr>
      <vt:lpstr>Career Development Training Course</vt:lpstr>
      <vt:lpstr>Enabling Objectives</vt:lpstr>
      <vt:lpstr>References</vt:lpstr>
      <vt:lpstr>Purpose of Career Development Program (CDP) </vt:lpstr>
      <vt:lpstr>OPNAVINST 1040.11 (series) PURPOSE </vt:lpstr>
      <vt:lpstr>NAVPERS 15878 (series) PURPOSE</vt:lpstr>
      <vt:lpstr>Career Information Program Review (CIPR) NAVPERS 1040/2 </vt:lpstr>
      <vt:lpstr>CIPR NAVPERS 1040/2 cont... </vt:lpstr>
      <vt:lpstr>CIPR NAVPERS 1040/2 cont... </vt:lpstr>
      <vt:lpstr>CIPR NAVPERS 1040/2 cont...</vt:lpstr>
      <vt:lpstr>Department/Division CIPR</vt:lpstr>
      <vt:lpstr>POA&amp;M Example</vt:lpstr>
      <vt:lpstr>Summary and Review</vt:lpstr>
      <vt:lpstr>Career Development Program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Jason Sain</dc:creator>
  <cp:lastModifiedBy>Mitchell, Chanitra Arvetteth SCPO USN CHNAVPERS MIL TN (USA)</cp:lastModifiedBy>
  <cp:revision>224</cp:revision>
  <dcterms:created xsi:type="dcterms:W3CDTF">2019-02-21T05:43:23Z</dcterms:created>
  <dcterms:modified xsi:type="dcterms:W3CDTF">2024-09-05T12:19:07Z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0x01010038255B2E60AA534F8A31657A2F83B2E5</vt:lpwstr>
  </property>
  <property fmtid="{D5CDD505-2E9C-101B-9397-08002B2CF9AE}" pid="3" name="xd_ProgID">
    <vt:lpwstr/>
  </property>
  <property fmtid="{D5CDD505-2E9C-101B-9397-08002B2CF9AE}" pid="4" name="_SourceUrl">
    <vt:lpwstr/>
  </property>
  <property fmtid="{D5CDD505-2E9C-101B-9397-08002B2CF9AE}" pid="5" name="_SharedFileIndex">
    <vt:lpwstr/>
  </property>
  <property fmtid="{D5CDD505-2E9C-101B-9397-08002B2CF9AE}" pid="6" name="ComplianceAssetId">
    <vt:lpwstr/>
  </property>
  <property fmtid="{D5CDD505-2E9C-101B-9397-08002B2CF9AE}" pid="7" name="TemplateUrl">
    <vt:lpwstr/>
  </property>
  <property fmtid="{D5CDD505-2E9C-101B-9397-08002B2CF9AE}" pid="8" name="_ExtendedDescription">
    <vt:lpwstr/>
  </property>
  <property fmtid="{D5CDD505-2E9C-101B-9397-08002B2CF9AE}" pid="9" name="TriggerFlowInfo">
    <vt:lpwstr/>
  </property>
  <property fmtid="{D5CDD505-2E9C-101B-9397-08002B2CF9AE}" pid="10" name="xd_Signature">
    <vt:bool>false</vt:bool>
  </property>
  <property fmtid="{D5CDD505-2E9C-101B-9397-08002B2CF9AE}" pid="11" name="Order">
    <vt:r8>27000</vt:r8>
  </property>
</Properties>
</file>